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8" r:id="rId2"/>
    <p:sldId id="259" r:id="rId3"/>
  </p:sldIdLst>
  <p:sldSz cx="43891200" cy="2743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93140"/>
    <a:srgbClr val="385723"/>
    <a:srgbClr val="E2F0D9"/>
    <a:srgbClr val="E8EEF8"/>
    <a:srgbClr val="B4C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156155-B72C-47A4-836C-30244D6126DE}" v="4" dt="2025-02-27T18:49:06.90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70" autoAdjust="0"/>
    <p:restoredTop sz="94660"/>
  </p:normalViewPr>
  <p:slideViewPr>
    <p:cSldViewPr snapToGrid="0">
      <p:cViewPr varScale="1">
        <p:scale>
          <a:sx n="26" d="100"/>
          <a:sy n="26" d="100"/>
        </p:scale>
        <p:origin x="312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urtney Keim" userId="ebca904a-325c-4328-9cc1-f7871ecbe0a6" providerId="ADAL" clId="{179F6252-18E5-4EB4-A0FD-00B84B988F57}"/>
    <pc:docChg chg="undo redo custSel addSld delSld modSld">
      <pc:chgData name="Courtney Keim" userId="ebca904a-325c-4328-9cc1-f7871ecbe0a6" providerId="ADAL" clId="{179F6252-18E5-4EB4-A0FD-00B84B988F57}" dt="2023-03-07T13:47:32.537" v="2312" actId="6549"/>
      <pc:docMkLst>
        <pc:docMk/>
      </pc:docMkLst>
      <pc:sldChg chg="addSp delSp modSp mod">
        <pc:chgData name="Courtney Keim" userId="ebca904a-325c-4328-9cc1-f7871ecbe0a6" providerId="ADAL" clId="{179F6252-18E5-4EB4-A0FD-00B84B988F57}" dt="2023-03-07T13:47:32.537" v="2312" actId="6549"/>
        <pc:sldMkLst>
          <pc:docMk/>
          <pc:sldMk cId="1875740066" sldId="256"/>
        </pc:sldMkLst>
      </pc:sldChg>
      <pc:sldChg chg="add del">
        <pc:chgData name="Courtney Keim" userId="ebca904a-325c-4328-9cc1-f7871ecbe0a6" providerId="ADAL" clId="{179F6252-18E5-4EB4-A0FD-00B84B988F57}" dt="2023-03-07T13:46:51.354" v="2300" actId="47"/>
        <pc:sldMkLst>
          <pc:docMk/>
          <pc:sldMk cId="2053425410" sldId="257"/>
        </pc:sldMkLst>
      </pc:sldChg>
      <pc:sldChg chg="modSp add mod">
        <pc:chgData name="Courtney Keim" userId="ebca904a-325c-4328-9cc1-f7871ecbe0a6" providerId="ADAL" clId="{179F6252-18E5-4EB4-A0FD-00B84B988F57}" dt="2023-03-07T13:47:25.021" v="2309" actId="20577"/>
        <pc:sldMkLst>
          <pc:docMk/>
          <pc:sldMk cId="3339843365" sldId="258"/>
        </pc:sldMkLst>
      </pc:sldChg>
    </pc:docChg>
  </pc:docChgLst>
  <pc:docChgLst>
    <pc:chgData name="Courtney Keim" userId="ebca904a-325c-4328-9cc1-f7871ecbe0a6" providerId="ADAL" clId="{29156155-B72C-47A4-836C-30244D6126DE}"/>
    <pc:docChg chg="modSld">
      <pc:chgData name="Courtney Keim" userId="ebca904a-325c-4328-9cc1-f7871ecbe0a6" providerId="ADAL" clId="{29156155-B72C-47A4-836C-30244D6126DE}" dt="2025-02-27T18:49:06.903" v="5" actId="12100"/>
      <pc:docMkLst>
        <pc:docMk/>
      </pc:docMkLst>
      <pc:sldChg chg="modSp mod">
        <pc:chgData name="Courtney Keim" userId="ebca904a-325c-4328-9cc1-f7871ecbe0a6" providerId="ADAL" clId="{29156155-B72C-47A4-836C-30244D6126DE}" dt="2025-02-27T18:49:06.903" v="5" actId="12100"/>
        <pc:sldMkLst>
          <pc:docMk/>
          <pc:sldMk cId="3339843365" sldId="258"/>
        </pc:sldMkLst>
        <pc:spChg chg="mod">
          <ac:chgData name="Courtney Keim" userId="ebca904a-325c-4328-9cc1-f7871ecbe0a6" providerId="ADAL" clId="{29156155-B72C-47A4-836C-30244D6126DE}" dt="2025-02-27T18:48:20.908" v="1" actId="207"/>
          <ac:spMkLst>
            <pc:docMk/>
            <pc:sldMk cId="3339843365" sldId="258"/>
            <ac:spMk id="4" creationId="{4CEAF5F6-9F4B-A2DB-C44C-3FA49E96CC4E}"/>
          </ac:spMkLst>
        </pc:spChg>
        <pc:spChg chg="mod">
          <ac:chgData name="Courtney Keim" userId="ebca904a-325c-4328-9cc1-f7871ecbe0a6" providerId="ADAL" clId="{29156155-B72C-47A4-836C-30244D6126DE}" dt="2025-02-27T18:48:13.967" v="0" actId="207"/>
          <ac:spMkLst>
            <pc:docMk/>
            <pc:sldMk cId="3339843365" sldId="258"/>
            <ac:spMk id="18" creationId="{1E063DC6-D353-5BE6-575F-4D4A6936FD76}"/>
          </ac:spMkLst>
        </pc:spChg>
        <pc:graphicFrameChg chg="mod">
          <ac:chgData name="Courtney Keim" userId="ebca904a-325c-4328-9cc1-f7871ecbe0a6" providerId="ADAL" clId="{29156155-B72C-47A4-836C-30244D6126DE}" dt="2025-02-27T18:48:42.417" v="3" actId="12100"/>
          <ac:graphicFrameMkLst>
            <pc:docMk/>
            <pc:sldMk cId="3339843365" sldId="258"/>
            <ac:graphicFrameMk id="2" creationId="{12F39FDD-5389-7368-460C-B717184C8B44}"/>
          </ac:graphicFrameMkLst>
        </pc:graphicFrameChg>
        <pc:graphicFrameChg chg="mod">
          <ac:chgData name="Courtney Keim" userId="ebca904a-325c-4328-9cc1-f7871ecbe0a6" providerId="ADAL" clId="{29156155-B72C-47A4-836C-30244D6126DE}" dt="2025-02-27T18:49:00.111" v="4" actId="12100"/>
          <ac:graphicFrameMkLst>
            <pc:docMk/>
            <pc:sldMk cId="3339843365" sldId="258"/>
            <ac:graphicFrameMk id="5" creationId="{6FC4B2BC-7FAA-309E-2B3B-F179EE47B5D0}"/>
          </ac:graphicFrameMkLst>
        </pc:graphicFrameChg>
        <pc:graphicFrameChg chg="mod">
          <ac:chgData name="Courtney Keim" userId="ebca904a-325c-4328-9cc1-f7871ecbe0a6" providerId="ADAL" clId="{29156155-B72C-47A4-836C-30244D6126DE}" dt="2025-02-27T18:49:06.903" v="5" actId="12100"/>
          <ac:graphicFrameMkLst>
            <pc:docMk/>
            <pc:sldMk cId="3339843365" sldId="258"/>
            <ac:graphicFrameMk id="7" creationId="{D3C9649C-5A0D-A3B8-ED0C-857404CE84D1}"/>
          </ac:graphicFrameMkLst>
        </pc:graphicFrameChg>
      </pc:sldChg>
    </pc:docChg>
  </pc:docChgLst>
  <pc:docChgLst>
    <pc:chgData name="Courtney Keim" userId="ebca904a-325c-4328-9cc1-f7871ecbe0a6" providerId="ADAL" clId="{DA26CC7E-4362-4CC3-A941-30A420A2B682}"/>
    <pc:docChg chg="undo redo custSel delSld modSld">
      <pc:chgData name="Courtney Keim" userId="ebca904a-325c-4328-9cc1-f7871ecbe0a6" providerId="ADAL" clId="{DA26CC7E-4362-4CC3-A941-30A420A2B682}" dt="2023-03-27T13:03:04.905" v="1262" actId="478"/>
      <pc:docMkLst>
        <pc:docMk/>
      </pc:docMkLst>
      <pc:sldChg chg="addSp modSp del mod">
        <pc:chgData name="Courtney Keim" userId="ebca904a-325c-4328-9cc1-f7871ecbe0a6" providerId="ADAL" clId="{DA26CC7E-4362-4CC3-A941-30A420A2B682}" dt="2023-03-24T12:31:39.787" v="1075" actId="2696"/>
        <pc:sldMkLst>
          <pc:docMk/>
          <pc:sldMk cId="1875740066" sldId="256"/>
        </pc:sldMkLst>
      </pc:sldChg>
      <pc:sldChg chg="addSp delSp modSp mod">
        <pc:chgData name="Courtney Keim" userId="ebca904a-325c-4328-9cc1-f7871ecbe0a6" providerId="ADAL" clId="{DA26CC7E-4362-4CC3-A941-30A420A2B682}" dt="2023-03-27T13:03:04.905" v="1262" actId="478"/>
        <pc:sldMkLst>
          <pc:docMk/>
          <pc:sldMk cId="3339843365" sldId="258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3#1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3#2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3#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A1298E-52DD-462A-A3F6-5B9A833102B9}" type="doc">
      <dgm:prSet loTypeId="urn:microsoft.com/office/officeart/2005/8/layout/radial4" loCatId="relationship" qsTypeId="urn:microsoft.com/office/officeart/2005/8/quickstyle/simple1#1" qsCatId="simple" csTypeId="urn:microsoft.com/office/officeart/2005/8/colors/accent5_3#1" csCatId="accent5" phldr="1"/>
      <dgm:spPr/>
      <dgm:t>
        <a:bodyPr/>
        <a:lstStyle/>
        <a:p>
          <a:endParaRPr lang="en-US"/>
        </a:p>
      </dgm:t>
    </dgm:pt>
    <dgm:pt modelId="{B037E31B-2901-4B98-BF9D-8CB8F2B2631D}">
      <dgm:prSet phldrT="[Text]"/>
      <dgm:spPr/>
      <dgm:t>
        <a:bodyPr/>
        <a:lstStyle/>
        <a:p>
          <a:r>
            <a:rPr lang="en-US"/>
            <a:t>Emp Wellbeing</a:t>
          </a:r>
          <a:endParaRPr lang="en-US" dirty="0"/>
        </a:p>
      </dgm:t>
    </dgm:pt>
    <dgm:pt modelId="{75D1A747-F149-4C94-A504-51435D37F4C9}" type="parTrans" cxnId="{AF8E34AC-9008-4084-A7AA-E58F4B3485A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B4D732CB-88E7-43FC-A38F-EB9F797EB5F6}" type="sibTrans" cxnId="{AF8E34AC-9008-4084-A7AA-E58F4B3485A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C4FA2BC-F09D-45D2-B2F8-C8220C643326}">
      <dgm:prSet phldrT="[Text]"/>
      <dgm:spPr/>
      <dgm:t>
        <a:bodyPr/>
        <a:lstStyle/>
        <a:p>
          <a:r>
            <a:rPr lang="en-US"/>
            <a:t>Employee Recognition</a:t>
          </a:r>
        </a:p>
      </dgm:t>
    </dgm:pt>
    <dgm:pt modelId="{F7D8CF24-17A3-4100-8C03-431749F10732}" type="parTrans" cxnId="{506B00FA-D372-4007-8AB9-DA0A32DF61E7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1287EA4-DE07-43F9-96F5-237BC65DC03E}" type="sibTrans" cxnId="{506B00FA-D372-4007-8AB9-DA0A32DF61E7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DFBCD94-BE53-4F10-ADCD-1BDA56A320B1}">
      <dgm:prSet phldrT="[Text]"/>
      <dgm:spPr/>
      <dgm:t>
        <a:bodyPr/>
        <a:lstStyle/>
        <a:p>
          <a:r>
            <a:rPr lang="en-US"/>
            <a:t>Work-life balance</a:t>
          </a:r>
          <a:endParaRPr lang="en-US" dirty="0"/>
        </a:p>
      </dgm:t>
    </dgm:pt>
    <dgm:pt modelId="{5177D725-5ACF-4F96-A961-B55755B3862F}" type="parTrans" cxnId="{456B96F5-C9D9-4AD0-A84D-F56538739E04}">
      <dgm:prSet/>
      <dgm:spPr/>
      <dgm:t>
        <a:bodyPr/>
        <a:lstStyle/>
        <a:p>
          <a:endParaRPr lang="en-US"/>
        </a:p>
      </dgm:t>
    </dgm:pt>
    <dgm:pt modelId="{C5864C9D-3A8C-45F0-A71A-2FC9893842A1}" type="sibTrans" cxnId="{456B96F5-C9D9-4AD0-A84D-F56538739E04}">
      <dgm:prSet/>
      <dgm:spPr/>
      <dgm:t>
        <a:bodyPr/>
        <a:lstStyle/>
        <a:p>
          <a:endParaRPr lang="en-US"/>
        </a:p>
      </dgm:t>
    </dgm:pt>
    <dgm:pt modelId="{5B7D0354-D00D-478A-9B9B-569C89B90CA1}">
      <dgm:prSet phldrT="[Text]"/>
      <dgm:spPr/>
      <dgm:t>
        <a:bodyPr/>
        <a:lstStyle/>
        <a:p>
          <a:r>
            <a:rPr lang="en-US"/>
            <a:t>Health &amp; Safety</a:t>
          </a:r>
          <a:endParaRPr lang="en-US" dirty="0"/>
        </a:p>
      </dgm:t>
    </dgm:pt>
    <dgm:pt modelId="{23C9BA5F-E121-4085-8361-534CD974FD48}" type="parTrans" cxnId="{6B337A9D-4700-4509-912A-42EDE21CC7C7}">
      <dgm:prSet/>
      <dgm:spPr/>
      <dgm:t>
        <a:bodyPr/>
        <a:lstStyle/>
        <a:p>
          <a:endParaRPr lang="en-US"/>
        </a:p>
      </dgm:t>
    </dgm:pt>
    <dgm:pt modelId="{D2E5DFE7-4491-4E1A-8147-DB05BB6F6607}" type="sibTrans" cxnId="{6B337A9D-4700-4509-912A-42EDE21CC7C7}">
      <dgm:prSet/>
      <dgm:spPr/>
      <dgm:t>
        <a:bodyPr/>
        <a:lstStyle/>
        <a:p>
          <a:endParaRPr lang="en-US"/>
        </a:p>
      </dgm:t>
    </dgm:pt>
    <dgm:pt modelId="{1ADF91A6-A0BD-46B0-A6CD-B300A987A2B5}">
      <dgm:prSet phldrT="[Text]"/>
      <dgm:spPr/>
      <dgm:t>
        <a:bodyPr/>
        <a:lstStyle/>
        <a:p>
          <a:r>
            <a:rPr lang="en-US"/>
            <a:t>Employee Involvement</a:t>
          </a:r>
          <a:endParaRPr lang="en-US" dirty="0"/>
        </a:p>
      </dgm:t>
    </dgm:pt>
    <dgm:pt modelId="{C602BE5A-F2D8-4E3C-8E0A-14A8E6106A7A}" type="parTrans" cxnId="{9CA2F6BC-8A0B-4010-8504-0BAADFA96401}">
      <dgm:prSet/>
      <dgm:spPr/>
      <dgm:t>
        <a:bodyPr/>
        <a:lstStyle/>
        <a:p>
          <a:endParaRPr lang="en-US"/>
        </a:p>
      </dgm:t>
    </dgm:pt>
    <dgm:pt modelId="{24290538-80E8-461D-A0C2-0DD0B4BB3957}" type="sibTrans" cxnId="{9CA2F6BC-8A0B-4010-8504-0BAADFA96401}">
      <dgm:prSet/>
      <dgm:spPr/>
      <dgm:t>
        <a:bodyPr/>
        <a:lstStyle/>
        <a:p>
          <a:endParaRPr lang="en-US"/>
        </a:p>
      </dgm:t>
    </dgm:pt>
    <dgm:pt modelId="{B0C56B14-B33F-481C-B909-1BEB57912F1F}">
      <dgm:prSet phldrT="[Text]"/>
      <dgm:spPr/>
      <dgm:t>
        <a:bodyPr/>
        <a:lstStyle/>
        <a:p>
          <a:r>
            <a:rPr lang="en-US"/>
            <a:t>Employee Growth &amp; Development</a:t>
          </a:r>
          <a:endParaRPr lang="en-US" dirty="0"/>
        </a:p>
      </dgm:t>
    </dgm:pt>
    <dgm:pt modelId="{97541068-C87B-43D2-B806-EAB1FC35F1A2}" type="parTrans" cxnId="{FE43CB5A-A4B6-4390-ABDF-27EE3D933C4C}">
      <dgm:prSet/>
      <dgm:spPr/>
      <dgm:t>
        <a:bodyPr/>
        <a:lstStyle/>
        <a:p>
          <a:endParaRPr lang="en-US"/>
        </a:p>
      </dgm:t>
    </dgm:pt>
    <dgm:pt modelId="{11B7DEF5-5E75-4AA2-8D36-98E4F7009347}" type="sibTrans" cxnId="{FE43CB5A-A4B6-4390-ABDF-27EE3D933C4C}">
      <dgm:prSet/>
      <dgm:spPr/>
      <dgm:t>
        <a:bodyPr/>
        <a:lstStyle/>
        <a:p>
          <a:endParaRPr lang="en-US"/>
        </a:p>
      </dgm:t>
    </dgm:pt>
    <dgm:pt modelId="{F43B11FA-41C8-4FF6-B28E-40ECA48903FC}" type="pres">
      <dgm:prSet presAssocID="{CDA1298E-52DD-462A-A3F6-5B9A833102B9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B7C14572-21FA-4EB3-B067-B3D15438CB85}" type="pres">
      <dgm:prSet presAssocID="{B037E31B-2901-4B98-BF9D-8CB8F2B2631D}" presName="centerShape" presStyleLbl="node0" presStyleIdx="0" presStyleCnt="1"/>
      <dgm:spPr/>
    </dgm:pt>
    <dgm:pt modelId="{E41CD5E1-4636-427F-8E69-0548536E468C}" type="pres">
      <dgm:prSet presAssocID="{F7D8CF24-17A3-4100-8C03-431749F10732}" presName="parTrans" presStyleLbl="bgSibTrans2D1" presStyleIdx="0" presStyleCnt="5"/>
      <dgm:spPr/>
    </dgm:pt>
    <dgm:pt modelId="{58CEB6C4-6232-4DDB-BB38-3374AAD5A81D}" type="pres">
      <dgm:prSet presAssocID="{1C4FA2BC-F09D-45D2-B2F8-C8220C643326}" presName="node" presStyleLbl="node1" presStyleIdx="0" presStyleCnt="5">
        <dgm:presLayoutVars>
          <dgm:bulletEnabled val="1"/>
        </dgm:presLayoutVars>
      </dgm:prSet>
      <dgm:spPr/>
    </dgm:pt>
    <dgm:pt modelId="{12162A9A-9BD7-40F4-8F2C-9939C2186D83}" type="pres">
      <dgm:prSet presAssocID="{5177D725-5ACF-4F96-A961-B55755B3862F}" presName="parTrans" presStyleLbl="bgSibTrans2D1" presStyleIdx="1" presStyleCnt="5"/>
      <dgm:spPr/>
    </dgm:pt>
    <dgm:pt modelId="{32C5362A-1478-4BCB-99BA-6F3C01E3A5EE}" type="pres">
      <dgm:prSet presAssocID="{8DFBCD94-BE53-4F10-ADCD-1BDA56A320B1}" presName="node" presStyleLbl="node1" presStyleIdx="1" presStyleCnt="5">
        <dgm:presLayoutVars>
          <dgm:bulletEnabled val="1"/>
        </dgm:presLayoutVars>
      </dgm:prSet>
      <dgm:spPr/>
    </dgm:pt>
    <dgm:pt modelId="{24E91A3D-141A-4E14-9F27-963EE0015C80}" type="pres">
      <dgm:prSet presAssocID="{23C9BA5F-E121-4085-8361-534CD974FD48}" presName="parTrans" presStyleLbl="bgSibTrans2D1" presStyleIdx="2" presStyleCnt="5"/>
      <dgm:spPr/>
    </dgm:pt>
    <dgm:pt modelId="{76126F1E-99DA-4B79-A286-E6415AFFF69B}" type="pres">
      <dgm:prSet presAssocID="{5B7D0354-D00D-478A-9B9B-569C89B90CA1}" presName="node" presStyleLbl="node1" presStyleIdx="2" presStyleCnt="5">
        <dgm:presLayoutVars>
          <dgm:bulletEnabled val="1"/>
        </dgm:presLayoutVars>
      </dgm:prSet>
      <dgm:spPr/>
    </dgm:pt>
    <dgm:pt modelId="{1BC68E55-D414-4EA1-870D-5D4519B06A09}" type="pres">
      <dgm:prSet presAssocID="{97541068-C87B-43D2-B806-EAB1FC35F1A2}" presName="parTrans" presStyleLbl="bgSibTrans2D1" presStyleIdx="3" presStyleCnt="5"/>
      <dgm:spPr/>
    </dgm:pt>
    <dgm:pt modelId="{A6B89E46-332E-4218-A993-FBFA6B41BA6D}" type="pres">
      <dgm:prSet presAssocID="{B0C56B14-B33F-481C-B909-1BEB57912F1F}" presName="node" presStyleLbl="node1" presStyleIdx="3" presStyleCnt="5">
        <dgm:presLayoutVars>
          <dgm:bulletEnabled val="1"/>
        </dgm:presLayoutVars>
      </dgm:prSet>
      <dgm:spPr/>
    </dgm:pt>
    <dgm:pt modelId="{4D334DF5-DBFE-4A38-AAFA-198E64734E69}" type="pres">
      <dgm:prSet presAssocID="{C602BE5A-F2D8-4E3C-8E0A-14A8E6106A7A}" presName="parTrans" presStyleLbl="bgSibTrans2D1" presStyleIdx="4" presStyleCnt="5"/>
      <dgm:spPr/>
    </dgm:pt>
    <dgm:pt modelId="{3980DB3D-E6EE-489B-993F-7846EC9F22E0}" type="pres">
      <dgm:prSet presAssocID="{1ADF91A6-A0BD-46B0-A6CD-B300A987A2B5}" presName="node" presStyleLbl="node1" presStyleIdx="4" presStyleCnt="5">
        <dgm:presLayoutVars>
          <dgm:bulletEnabled val="1"/>
        </dgm:presLayoutVars>
      </dgm:prSet>
      <dgm:spPr/>
    </dgm:pt>
  </dgm:ptLst>
  <dgm:cxnLst>
    <dgm:cxn modelId="{9FA7ED19-382E-4E73-9406-8503836334C2}" type="presOf" srcId="{5177D725-5ACF-4F96-A961-B55755B3862F}" destId="{12162A9A-9BD7-40F4-8F2C-9939C2186D83}" srcOrd="0" destOrd="0" presId="urn:microsoft.com/office/officeart/2005/8/layout/radial4"/>
    <dgm:cxn modelId="{97591D1E-6CF9-4F34-A0AA-2DC9B3449F24}" type="presOf" srcId="{5B7D0354-D00D-478A-9B9B-569C89B90CA1}" destId="{76126F1E-99DA-4B79-A286-E6415AFFF69B}" srcOrd="0" destOrd="0" presId="urn:microsoft.com/office/officeart/2005/8/layout/radial4"/>
    <dgm:cxn modelId="{724C0F41-F2FC-4084-BC50-DAB6CBB363E7}" type="presOf" srcId="{F7D8CF24-17A3-4100-8C03-431749F10732}" destId="{E41CD5E1-4636-427F-8E69-0548536E468C}" srcOrd="0" destOrd="0" presId="urn:microsoft.com/office/officeart/2005/8/layout/radial4"/>
    <dgm:cxn modelId="{FE43CB5A-A4B6-4390-ABDF-27EE3D933C4C}" srcId="{B037E31B-2901-4B98-BF9D-8CB8F2B2631D}" destId="{B0C56B14-B33F-481C-B909-1BEB57912F1F}" srcOrd="3" destOrd="0" parTransId="{97541068-C87B-43D2-B806-EAB1FC35F1A2}" sibTransId="{11B7DEF5-5E75-4AA2-8D36-98E4F7009347}"/>
    <dgm:cxn modelId="{4CC47667-FF92-44E9-AB43-6D1477BD2C70}" type="presOf" srcId="{1C4FA2BC-F09D-45D2-B2F8-C8220C643326}" destId="{58CEB6C4-6232-4DDB-BB38-3374AAD5A81D}" srcOrd="0" destOrd="0" presId="urn:microsoft.com/office/officeart/2005/8/layout/radial4"/>
    <dgm:cxn modelId="{15D6876D-76C9-468B-95A2-4231DD580D52}" type="presOf" srcId="{B0C56B14-B33F-481C-B909-1BEB57912F1F}" destId="{A6B89E46-332E-4218-A993-FBFA6B41BA6D}" srcOrd="0" destOrd="0" presId="urn:microsoft.com/office/officeart/2005/8/layout/radial4"/>
    <dgm:cxn modelId="{3AEDED86-1875-4417-BF88-8D88C8D3337A}" type="presOf" srcId="{CDA1298E-52DD-462A-A3F6-5B9A833102B9}" destId="{F43B11FA-41C8-4FF6-B28E-40ECA48903FC}" srcOrd="0" destOrd="0" presId="urn:microsoft.com/office/officeart/2005/8/layout/radial4"/>
    <dgm:cxn modelId="{6B337A9D-4700-4509-912A-42EDE21CC7C7}" srcId="{B037E31B-2901-4B98-BF9D-8CB8F2B2631D}" destId="{5B7D0354-D00D-478A-9B9B-569C89B90CA1}" srcOrd="2" destOrd="0" parTransId="{23C9BA5F-E121-4085-8361-534CD974FD48}" sibTransId="{D2E5DFE7-4491-4E1A-8147-DB05BB6F6607}"/>
    <dgm:cxn modelId="{6C09F6AA-52B2-4BDC-8F5F-42543A639895}" type="presOf" srcId="{1ADF91A6-A0BD-46B0-A6CD-B300A987A2B5}" destId="{3980DB3D-E6EE-489B-993F-7846EC9F22E0}" srcOrd="0" destOrd="0" presId="urn:microsoft.com/office/officeart/2005/8/layout/radial4"/>
    <dgm:cxn modelId="{AF8E34AC-9008-4084-A7AA-E58F4B3485A1}" srcId="{CDA1298E-52DD-462A-A3F6-5B9A833102B9}" destId="{B037E31B-2901-4B98-BF9D-8CB8F2B2631D}" srcOrd="0" destOrd="0" parTransId="{75D1A747-F149-4C94-A504-51435D37F4C9}" sibTransId="{B4D732CB-88E7-43FC-A38F-EB9F797EB5F6}"/>
    <dgm:cxn modelId="{E3EA29B1-16E9-4B5A-A1E9-97A7E15CF2CC}" type="presOf" srcId="{B037E31B-2901-4B98-BF9D-8CB8F2B2631D}" destId="{B7C14572-21FA-4EB3-B067-B3D15438CB85}" srcOrd="0" destOrd="0" presId="urn:microsoft.com/office/officeart/2005/8/layout/radial4"/>
    <dgm:cxn modelId="{9CA2F6BC-8A0B-4010-8504-0BAADFA96401}" srcId="{B037E31B-2901-4B98-BF9D-8CB8F2B2631D}" destId="{1ADF91A6-A0BD-46B0-A6CD-B300A987A2B5}" srcOrd="4" destOrd="0" parTransId="{C602BE5A-F2D8-4E3C-8E0A-14A8E6106A7A}" sibTransId="{24290538-80E8-461D-A0C2-0DD0B4BB3957}"/>
    <dgm:cxn modelId="{3AE0FCC4-646F-4202-BD6A-744DD9A8F069}" type="presOf" srcId="{23C9BA5F-E121-4085-8361-534CD974FD48}" destId="{24E91A3D-141A-4E14-9F27-963EE0015C80}" srcOrd="0" destOrd="0" presId="urn:microsoft.com/office/officeart/2005/8/layout/radial4"/>
    <dgm:cxn modelId="{7A5510DF-23E6-49CA-AE5B-5CABF5119768}" type="presOf" srcId="{C602BE5A-F2D8-4E3C-8E0A-14A8E6106A7A}" destId="{4D334DF5-DBFE-4A38-AAFA-198E64734E69}" srcOrd="0" destOrd="0" presId="urn:microsoft.com/office/officeart/2005/8/layout/radial4"/>
    <dgm:cxn modelId="{B0918CE1-C31F-415C-B02B-D34E6E9B0D01}" type="presOf" srcId="{97541068-C87B-43D2-B806-EAB1FC35F1A2}" destId="{1BC68E55-D414-4EA1-870D-5D4519B06A09}" srcOrd="0" destOrd="0" presId="urn:microsoft.com/office/officeart/2005/8/layout/radial4"/>
    <dgm:cxn modelId="{456B96F5-C9D9-4AD0-A84D-F56538739E04}" srcId="{B037E31B-2901-4B98-BF9D-8CB8F2B2631D}" destId="{8DFBCD94-BE53-4F10-ADCD-1BDA56A320B1}" srcOrd="1" destOrd="0" parTransId="{5177D725-5ACF-4F96-A961-B55755B3862F}" sibTransId="{C5864C9D-3A8C-45F0-A71A-2FC9893842A1}"/>
    <dgm:cxn modelId="{4B7A1FF9-82FB-4795-B401-5655E8198D93}" type="presOf" srcId="{8DFBCD94-BE53-4F10-ADCD-1BDA56A320B1}" destId="{32C5362A-1478-4BCB-99BA-6F3C01E3A5EE}" srcOrd="0" destOrd="0" presId="urn:microsoft.com/office/officeart/2005/8/layout/radial4"/>
    <dgm:cxn modelId="{506B00FA-D372-4007-8AB9-DA0A32DF61E7}" srcId="{B037E31B-2901-4B98-BF9D-8CB8F2B2631D}" destId="{1C4FA2BC-F09D-45D2-B2F8-C8220C643326}" srcOrd="0" destOrd="0" parTransId="{F7D8CF24-17A3-4100-8C03-431749F10732}" sibTransId="{C1287EA4-DE07-43F9-96F5-237BC65DC03E}"/>
    <dgm:cxn modelId="{1D05E7D4-6A43-41F8-915E-FC3E068C1302}" type="presParOf" srcId="{F43B11FA-41C8-4FF6-B28E-40ECA48903FC}" destId="{B7C14572-21FA-4EB3-B067-B3D15438CB85}" srcOrd="0" destOrd="0" presId="urn:microsoft.com/office/officeart/2005/8/layout/radial4"/>
    <dgm:cxn modelId="{0BF069A5-8D12-4F6C-84F8-F6193CA752E7}" type="presParOf" srcId="{F43B11FA-41C8-4FF6-B28E-40ECA48903FC}" destId="{E41CD5E1-4636-427F-8E69-0548536E468C}" srcOrd="1" destOrd="0" presId="urn:microsoft.com/office/officeart/2005/8/layout/radial4"/>
    <dgm:cxn modelId="{D80A6D9A-6546-4D5F-B6A3-E9D34CD21F70}" type="presParOf" srcId="{F43B11FA-41C8-4FF6-B28E-40ECA48903FC}" destId="{58CEB6C4-6232-4DDB-BB38-3374AAD5A81D}" srcOrd="2" destOrd="0" presId="urn:microsoft.com/office/officeart/2005/8/layout/radial4"/>
    <dgm:cxn modelId="{68D8B9DF-332E-4F28-B1BC-83BB94409120}" type="presParOf" srcId="{F43B11FA-41C8-4FF6-B28E-40ECA48903FC}" destId="{12162A9A-9BD7-40F4-8F2C-9939C2186D83}" srcOrd="3" destOrd="0" presId="urn:microsoft.com/office/officeart/2005/8/layout/radial4"/>
    <dgm:cxn modelId="{AE475ABD-ACAF-4864-B6E7-9F8D78D93A22}" type="presParOf" srcId="{F43B11FA-41C8-4FF6-B28E-40ECA48903FC}" destId="{32C5362A-1478-4BCB-99BA-6F3C01E3A5EE}" srcOrd="4" destOrd="0" presId="urn:microsoft.com/office/officeart/2005/8/layout/radial4"/>
    <dgm:cxn modelId="{DCBDE31F-C42C-46D1-B3BA-89BC4B0C9F3D}" type="presParOf" srcId="{F43B11FA-41C8-4FF6-B28E-40ECA48903FC}" destId="{24E91A3D-141A-4E14-9F27-963EE0015C80}" srcOrd="5" destOrd="0" presId="urn:microsoft.com/office/officeart/2005/8/layout/radial4"/>
    <dgm:cxn modelId="{8F598FE8-8AAD-4F4F-9324-B0F58F65401E}" type="presParOf" srcId="{F43B11FA-41C8-4FF6-B28E-40ECA48903FC}" destId="{76126F1E-99DA-4B79-A286-E6415AFFF69B}" srcOrd="6" destOrd="0" presId="urn:microsoft.com/office/officeart/2005/8/layout/radial4"/>
    <dgm:cxn modelId="{FCA984D0-7A33-4E9B-AE1E-503A4CCF9AF1}" type="presParOf" srcId="{F43B11FA-41C8-4FF6-B28E-40ECA48903FC}" destId="{1BC68E55-D414-4EA1-870D-5D4519B06A09}" srcOrd="7" destOrd="0" presId="urn:microsoft.com/office/officeart/2005/8/layout/radial4"/>
    <dgm:cxn modelId="{8A0FD715-4319-4570-A011-77AB1BF6076C}" type="presParOf" srcId="{F43B11FA-41C8-4FF6-B28E-40ECA48903FC}" destId="{A6B89E46-332E-4218-A993-FBFA6B41BA6D}" srcOrd="8" destOrd="0" presId="urn:microsoft.com/office/officeart/2005/8/layout/radial4"/>
    <dgm:cxn modelId="{9D91F50D-079F-4AFF-969C-7046CEEDB498}" type="presParOf" srcId="{F43B11FA-41C8-4FF6-B28E-40ECA48903FC}" destId="{4D334DF5-DBFE-4A38-AAFA-198E64734E69}" srcOrd="9" destOrd="0" presId="urn:microsoft.com/office/officeart/2005/8/layout/radial4"/>
    <dgm:cxn modelId="{153D079E-601A-489E-B9D5-8219EA57B710}" type="presParOf" srcId="{F43B11FA-41C8-4FF6-B28E-40ECA48903FC}" destId="{3980DB3D-E6EE-489B-993F-7846EC9F22E0}" srcOrd="1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DA1298E-52DD-462A-A3F6-5B9A833102B9}" type="doc">
      <dgm:prSet loTypeId="urn:microsoft.com/office/officeart/2005/8/layout/radial4" loCatId="relationship" qsTypeId="urn:microsoft.com/office/officeart/2005/8/quickstyle/simple1#2" qsCatId="simple" csTypeId="urn:microsoft.com/office/officeart/2005/8/colors/accent5_3#2" csCatId="accent5" phldr="1"/>
      <dgm:spPr/>
      <dgm:t>
        <a:bodyPr/>
        <a:lstStyle/>
        <a:p>
          <a:endParaRPr lang="en-US"/>
        </a:p>
      </dgm:t>
    </dgm:pt>
    <dgm:pt modelId="{B037E31B-2901-4B98-BF9D-8CB8F2B2631D}">
      <dgm:prSet phldrT="[Text]"/>
      <dgm:spPr/>
      <dgm:t>
        <a:bodyPr/>
        <a:lstStyle/>
        <a:p>
          <a:r>
            <a:rPr lang="en-US"/>
            <a:t>Emp Wellbeing</a:t>
          </a:r>
          <a:endParaRPr lang="en-US" dirty="0"/>
        </a:p>
      </dgm:t>
    </dgm:pt>
    <dgm:pt modelId="{75D1A747-F149-4C94-A504-51435D37F4C9}" type="parTrans" cxnId="{AF8E34AC-9008-4084-A7AA-E58F4B3485A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B4D732CB-88E7-43FC-A38F-EB9F797EB5F6}" type="sibTrans" cxnId="{AF8E34AC-9008-4084-A7AA-E58F4B3485A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C4FA2BC-F09D-45D2-B2F8-C8220C643326}">
      <dgm:prSet phldrT="[Text]"/>
      <dgm:spPr/>
      <dgm:t>
        <a:bodyPr/>
        <a:lstStyle/>
        <a:p>
          <a:r>
            <a:rPr lang="en-US"/>
            <a:t>Employee Growth &amp; Development</a:t>
          </a:r>
          <a:endParaRPr lang="en-US" dirty="0"/>
        </a:p>
      </dgm:t>
    </dgm:pt>
    <dgm:pt modelId="{F7D8CF24-17A3-4100-8C03-431749F10732}" type="parTrans" cxnId="{506B00FA-D372-4007-8AB9-DA0A32DF61E7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1287EA4-DE07-43F9-96F5-237BC65DC03E}" type="sibTrans" cxnId="{506B00FA-D372-4007-8AB9-DA0A32DF61E7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B15B8527-B81D-491D-A6F9-4CB153DE6313}">
      <dgm:prSet phldrT="[Text]"/>
      <dgm:spPr/>
      <dgm:t>
        <a:bodyPr/>
        <a:lstStyle/>
        <a:p>
          <a:r>
            <a:rPr lang="en-US"/>
            <a:t>Employee Recognition</a:t>
          </a:r>
          <a:endParaRPr lang="en-US" dirty="0"/>
        </a:p>
      </dgm:t>
    </dgm:pt>
    <dgm:pt modelId="{6C90BADE-F15C-49D2-A841-3BD5CA4E2207}" type="parTrans" cxnId="{A35934B5-F789-428F-B652-A60976BFE43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2820337-CA60-443F-8C30-3AA8B403A377}" type="sibTrans" cxnId="{A35934B5-F789-428F-B652-A60976BFE43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B4CE50D-7C14-4D40-BB5E-FA5DE991D637}">
      <dgm:prSet phldrT="[Text]"/>
      <dgm:spPr/>
      <dgm:t>
        <a:bodyPr/>
        <a:lstStyle/>
        <a:p>
          <a:r>
            <a:rPr lang="en-US"/>
            <a:t>Health &amp; Safety</a:t>
          </a:r>
        </a:p>
      </dgm:t>
    </dgm:pt>
    <dgm:pt modelId="{F092B647-6E20-41C5-9426-D944E5C06A8B}" type="parTrans" cxnId="{B5727E1A-280F-4A19-85B7-73C4334C348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4FE415F-A0FC-4CC1-8F23-0921D4CCDE98}" type="sibTrans" cxnId="{B5727E1A-280F-4A19-85B7-73C4334C348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F364602-94D3-421B-8585-F817E2FC3AD2}">
      <dgm:prSet phldrT="[Text]"/>
      <dgm:spPr/>
      <dgm:t>
        <a:bodyPr/>
        <a:lstStyle/>
        <a:p>
          <a:r>
            <a:rPr lang="en-US"/>
            <a:t>Work-life Balance</a:t>
          </a:r>
          <a:endParaRPr lang="en-US" dirty="0"/>
        </a:p>
      </dgm:t>
    </dgm:pt>
    <dgm:pt modelId="{16511E31-BB61-45D1-A032-9C6B3EA294A5}" type="parTrans" cxnId="{2A9C1286-2B02-4280-BF3D-53B57083D8A3}">
      <dgm:prSet/>
      <dgm:spPr/>
      <dgm:t>
        <a:bodyPr/>
        <a:lstStyle/>
        <a:p>
          <a:endParaRPr lang="en-US"/>
        </a:p>
      </dgm:t>
    </dgm:pt>
    <dgm:pt modelId="{FA7114D5-DC65-4AC2-A4BB-5450BA49D1C0}" type="sibTrans" cxnId="{2A9C1286-2B02-4280-BF3D-53B57083D8A3}">
      <dgm:prSet/>
      <dgm:spPr/>
      <dgm:t>
        <a:bodyPr/>
        <a:lstStyle/>
        <a:p>
          <a:endParaRPr lang="en-US"/>
        </a:p>
      </dgm:t>
    </dgm:pt>
    <dgm:pt modelId="{4A2C95AA-1DAF-4619-849E-3F5DCFD4B5F5}">
      <dgm:prSet phldrT="[Text]"/>
      <dgm:spPr/>
      <dgm:t>
        <a:bodyPr/>
        <a:lstStyle/>
        <a:p>
          <a:r>
            <a:rPr lang="en-US" dirty="0"/>
            <a:t>Employee Involvement</a:t>
          </a:r>
        </a:p>
      </dgm:t>
    </dgm:pt>
    <dgm:pt modelId="{F88DD4C2-3FC5-403B-B9EA-DD4A1FB7CD03}" type="parTrans" cxnId="{25D34EE0-21A1-459E-87C2-5E3CCFD0411B}">
      <dgm:prSet/>
      <dgm:spPr/>
      <dgm:t>
        <a:bodyPr/>
        <a:lstStyle/>
        <a:p>
          <a:endParaRPr lang="en-US"/>
        </a:p>
      </dgm:t>
    </dgm:pt>
    <dgm:pt modelId="{5FDB0A56-9E09-40F6-BE53-E6630D30A445}" type="sibTrans" cxnId="{25D34EE0-21A1-459E-87C2-5E3CCFD0411B}">
      <dgm:prSet/>
      <dgm:spPr/>
      <dgm:t>
        <a:bodyPr/>
        <a:lstStyle/>
        <a:p>
          <a:endParaRPr lang="en-US"/>
        </a:p>
      </dgm:t>
    </dgm:pt>
    <dgm:pt modelId="{F43B11FA-41C8-4FF6-B28E-40ECA48903FC}" type="pres">
      <dgm:prSet presAssocID="{CDA1298E-52DD-462A-A3F6-5B9A833102B9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B7C14572-21FA-4EB3-B067-B3D15438CB85}" type="pres">
      <dgm:prSet presAssocID="{B037E31B-2901-4B98-BF9D-8CB8F2B2631D}" presName="centerShape" presStyleLbl="node0" presStyleIdx="0" presStyleCnt="1"/>
      <dgm:spPr/>
    </dgm:pt>
    <dgm:pt modelId="{E41CD5E1-4636-427F-8E69-0548536E468C}" type="pres">
      <dgm:prSet presAssocID="{F7D8CF24-17A3-4100-8C03-431749F10732}" presName="parTrans" presStyleLbl="bgSibTrans2D1" presStyleIdx="0" presStyleCnt="5"/>
      <dgm:spPr/>
    </dgm:pt>
    <dgm:pt modelId="{58CEB6C4-6232-4DDB-BB38-3374AAD5A81D}" type="pres">
      <dgm:prSet presAssocID="{1C4FA2BC-F09D-45D2-B2F8-C8220C643326}" presName="node" presStyleLbl="node1" presStyleIdx="0" presStyleCnt="5">
        <dgm:presLayoutVars>
          <dgm:bulletEnabled val="1"/>
        </dgm:presLayoutVars>
      </dgm:prSet>
      <dgm:spPr/>
    </dgm:pt>
    <dgm:pt modelId="{40462626-7BCE-4F26-916F-0B2EEC5EA3F7}" type="pres">
      <dgm:prSet presAssocID="{F88DD4C2-3FC5-403B-B9EA-DD4A1FB7CD03}" presName="parTrans" presStyleLbl="bgSibTrans2D1" presStyleIdx="1" presStyleCnt="5"/>
      <dgm:spPr/>
    </dgm:pt>
    <dgm:pt modelId="{37C5F72D-4FD7-4F4C-B4C9-88D81CD8BE8A}" type="pres">
      <dgm:prSet presAssocID="{4A2C95AA-1DAF-4619-849E-3F5DCFD4B5F5}" presName="node" presStyleLbl="node1" presStyleIdx="1" presStyleCnt="5">
        <dgm:presLayoutVars>
          <dgm:bulletEnabled val="1"/>
        </dgm:presLayoutVars>
      </dgm:prSet>
      <dgm:spPr/>
    </dgm:pt>
    <dgm:pt modelId="{6BD7527C-FBFA-45F6-8ADF-2690C097CDA5}" type="pres">
      <dgm:prSet presAssocID="{6C90BADE-F15C-49D2-A841-3BD5CA4E2207}" presName="parTrans" presStyleLbl="bgSibTrans2D1" presStyleIdx="2" presStyleCnt="5"/>
      <dgm:spPr/>
    </dgm:pt>
    <dgm:pt modelId="{0FB1CDCC-62FB-4F1B-9E87-FE4727728DF4}" type="pres">
      <dgm:prSet presAssocID="{B15B8527-B81D-491D-A6F9-4CB153DE6313}" presName="node" presStyleLbl="node1" presStyleIdx="2" presStyleCnt="5">
        <dgm:presLayoutVars>
          <dgm:bulletEnabled val="1"/>
        </dgm:presLayoutVars>
      </dgm:prSet>
      <dgm:spPr/>
    </dgm:pt>
    <dgm:pt modelId="{D71A68EC-D512-46D0-B783-2882EC9C07AD}" type="pres">
      <dgm:prSet presAssocID="{16511E31-BB61-45D1-A032-9C6B3EA294A5}" presName="parTrans" presStyleLbl="bgSibTrans2D1" presStyleIdx="3" presStyleCnt="5"/>
      <dgm:spPr/>
    </dgm:pt>
    <dgm:pt modelId="{116D11B8-B11A-43C7-B387-C421D8006FFF}" type="pres">
      <dgm:prSet presAssocID="{9F364602-94D3-421B-8585-F817E2FC3AD2}" presName="node" presStyleLbl="node1" presStyleIdx="3" presStyleCnt="5">
        <dgm:presLayoutVars>
          <dgm:bulletEnabled val="1"/>
        </dgm:presLayoutVars>
      </dgm:prSet>
      <dgm:spPr/>
    </dgm:pt>
    <dgm:pt modelId="{2971C5B1-ED64-43FF-85E6-0861FC7F077F}" type="pres">
      <dgm:prSet presAssocID="{F092B647-6E20-41C5-9426-D944E5C06A8B}" presName="parTrans" presStyleLbl="bgSibTrans2D1" presStyleIdx="4" presStyleCnt="5"/>
      <dgm:spPr/>
    </dgm:pt>
    <dgm:pt modelId="{C324FA45-63BD-4053-8E74-6B33EDFCBABB}" type="pres">
      <dgm:prSet presAssocID="{8B4CE50D-7C14-4D40-BB5E-FA5DE991D637}" presName="node" presStyleLbl="node1" presStyleIdx="4" presStyleCnt="5">
        <dgm:presLayoutVars>
          <dgm:bulletEnabled val="1"/>
        </dgm:presLayoutVars>
      </dgm:prSet>
      <dgm:spPr/>
    </dgm:pt>
  </dgm:ptLst>
  <dgm:cxnLst>
    <dgm:cxn modelId="{B5727E1A-280F-4A19-85B7-73C4334C3481}" srcId="{B037E31B-2901-4B98-BF9D-8CB8F2B2631D}" destId="{8B4CE50D-7C14-4D40-BB5E-FA5DE991D637}" srcOrd="4" destOrd="0" parTransId="{F092B647-6E20-41C5-9426-D944E5C06A8B}" sibTransId="{54FE415F-A0FC-4CC1-8F23-0921D4CCDE98}"/>
    <dgm:cxn modelId="{724C0F41-F2FC-4084-BC50-DAB6CBB363E7}" type="presOf" srcId="{F7D8CF24-17A3-4100-8C03-431749F10732}" destId="{E41CD5E1-4636-427F-8E69-0548536E468C}" srcOrd="0" destOrd="0" presId="urn:microsoft.com/office/officeart/2005/8/layout/radial4"/>
    <dgm:cxn modelId="{4CC47667-FF92-44E9-AB43-6D1477BD2C70}" type="presOf" srcId="{1C4FA2BC-F09D-45D2-B2F8-C8220C643326}" destId="{58CEB6C4-6232-4DDB-BB38-3374AAD5A81D}" srcOrd="0" destOrd="0" presId="urn:microsoft.com/office/officeart/2005/8/layout/radial4"/>
    <dgm:cxn modelId="{2A9C1286-2B02-4280-BF3D-53B57083D8A3}" srcId="{B037E31B-2901-4B98-BF9D-8CB8F2B2631D}" destId="{9F364602-94D3-421B-8585-F817E2FC3AD2}" srcOrd="3" destOrd="0" parTransId="{16511E31-BB61-45D1-A032-9C6B3EA294A5}" sibTransId="{FA7114D5-DC65-4AC2-A4BB-5450BA49D1C0}"/>
    <dgm:cxn modelId="{3AEDED86-1875-4417-BF88-8D88C8D3337A}" type="presOf" srcId="{CDA1298E-52DD-462A-A3F6-5B9A833102B9}" destId="{F43B11FA-41C8-4FF6-B28E-40ECA48903FC}" srcOrd="0" destOrd="0" presId="urn:microsoft.com/office/officeart/2005/8/layout/radial4"/>
    <dgm:cxn modelId="{568CB289-EEBB-4B9E-9456-F4D073967460}" type="presOf" srcId="{4A2C95AA-1DAF-4619-849E-3F5DCFD4B5F5}" destId="{37C5F72D-4FD7-4F4C-B4C9-88D81CD8BE8A}" srcOrd="0" destOrd="0" presId="urn:microsoft.com/office/officeart/2005/8/layout/radial4"/>
    <dgm:cxn modelId="{AF8E34AC-9008-4084-A7AA-E58F4B3485A1}" srcId="{CDA1298E-52DD-462A-A3F6-5B9A833102B9}" destId="{B037E31B-2901-4B98-BF9D-8CB8F2B2631D}" srcOrd="0" destOrd="0" parTransId="{75D1A747-F149-4C94-A504-51435D37F4C9}" sibTransId="{B4D732CB-88E7-43FC-A38F-EB9F797EB5F6}"/>
    <dgm:cxn modelId="{E3EA29B1-16E9-4B5A-A1E9-97A7E15CF2CC}" type="presOf" srcId="{B037E31B-2901-4B98-BF9D-8CB8F2B2631D}" destId="{B7C14572-21FA-4EB3-B067-B3D15438CB85}" srcOrd="0" destOrd="0" presId="urn:microsoft.com/office/officeart/2005/8/layout/radial4"/>
    <dgm:cxn modelId="{A35934B5-F789-428F-B652-A60976BFE430}" srcId="{B037E31B-2901-4B98-BF9D-8CB8F2B2631D}" destId="{B15B8527-B81D-491D-A6F9-4CB153DE6313}" srcOrd="2" destOrd="0" parTransId="{6C90BADE-F15C-49D2-A841-3BD5CA4E2207}" sibTransId="{A2820337-CA60-443F-8C30-3AA8B403A377}"/>
    <dgm:cxn modelId="{7FA947B5-6023-49EC-91E6-A230EB7667DF}" type="presOf" srcId="{F092B647-6E20-41C5-9426-D944E5C06A8B}" destId="{2971C5B1-ED64-43FF-85E6-0861FC7F077F}" srcOrd="0" destOrd="0" presId="urn:microsoft.com/office/officeart/2005/8/layout/radial4"/>
    <dgm:cxn modelId="{D59AC6BF-B1CF-42E5-BFA4-6AF4400F4627}" type="presOf" srcId="{8B4CE50D-7C14-4D40-BB5E-FA5DE991D637}" destId="{C324FA45-63BD-4053-8E74-6B33EDFCBABB}" srcOrd="0" destOrd="0" presId="urn:microsoft.com/office/officeart/2005/8/layout/radial4"/>
    <dgm:cxn modelId="{734AF7CC-E008-486F-B4F7-01FC98753B2D}" type="presOf" srcId="{6C90BADE-F15C-49D2-A841-3BD5CA4E2207}" destId="{6BD7527C-FBFA-45F6-8ADF-2690C097CDA5}" srcOrd="0" destOrd="0" presId="urn:microsoft.com/office/officeart/2005/8/layout/radial4"/>
    <dgm:cxn modelId="{81F0F2CD-1309-447F-9C78-2462AA506EC3}" type="presOf" srcId="{16511E31-BB61-45D1-A032-9C6B3EA294A5}" destId="{D71A68EC-D512-46D0-B783-2882EC9C07AD}" srcOrd="0" destOrd="0" presId="urn:microsoft.com/office/officeart/2005/8/layout/radial4"/>
    <dgm:cxn modelId="{277079D8-7A2E-4FD1-A51F-9B62DE46C858}" type="presOf" srcId="{F88DD4C2-3FC5-403B-B9EA-DD4A1FB7CD03}" destId="{40462626-7BCE-4F26-916F-0B2EEC5EA3F7}" srcOrd="0" destOrd="0" presId="urn:microsoft.com/office/officeart/2005/8/layout/radial4"/>
    <dgm:cxn modelId="{25D34EE0-21A1-459E-87C2-5E3CCFD0411B}" srcId="{B037E31B-2901-4B98-BF9D-8CB8F2B2631D}" destId="{4A2C95AA-1DAF-4619-849E-3F5DCFD4B5F5}" srcOrd="1" destOrd="0" parTransId="{F88DD4C2-3FC5-403B-B9EA-DD4A1FB7CD03}" sibTransId="{5FDB0A56-9E09-40F6-BE53-E6630D30A445}"/>
    <dgm:cxn modelId="{DB6C01F5-53C9-46B1-8C0F-5BD0D3B3C452}" type="presOf" srcId="{9F364602-94D3-421B-8585-F817E2FC3AD2}" destId="{116D11B8-B11A-43C7-B387-C421D8006FFF}" srcOrd="0" destOrd="0" presId="urn:microsoft.com/office/officeart/2005/8/layout/radial4"/>
    <dgm:cxn modelId="{28101DF6-79A1-46BE-B8F2-25A6DAD93A79}" type="presOf" srcId="{B15B8527-B81D-491D-A6F9-4CB153DE6313}" destId="{0FB1CDCC-62FB-4F1B-9E87-FE4727728DF4}" srcOrd="0" destOrd="0" presId="urn:microsoft.com/office/officeart/2005/8/layout/radial4"/>
    <dgm:cxn modelId="{506B00FA-D372-4007-8AB9-DA0A32DF61E7}" srcId="{B037E31B-2901-4B98-BF9D-8CB8F2B2631D}" destId="{1C4FA2BC-F09D-45D2-B2F8-C8220C643326}" srcOrd="0" destOrd="0" parTransId="{F7D8CF24-17A3-4100-8C03-431749F10732}" sibTransId="{C1287EA4-DE07-43F9-96F5-237BC65DC03E}"/>
    <dgm:cxn modelId="{1D05E7D4-6A43-41F8-915E-FC3E068C1302}" type="presParOf" srcId="{F43B11FA-41C8-4FF6-B28E-40ECA48903FC}" destId="{B7C14572-21FA-4EB3-B067-B3D15438CB85}" srcOrd="0" destOrd="0" presId="urn:microsoft.com/office/officeart/2005/8/layout/radial4"/>
    <dgm:cxn modelId="{0BF069A5-8D12-4F6C-84F8-F6193CA752E7}" type="presParOf" srcId="{F43B11FA-41C8-4FF6-B28E-40ECA48903FC}" destId="{E41CD5E1-4636-427F-8E69-0548536E468C}" srcOrd="1" destOrd="0" presId="urn:microsoft.com/office/officeart/2005/8/layout/radial4"/>
    <dgm:cxn modelId="{D80A6D9A-6546-4D5F-B6A3-E9D34CD21F70}" type="presParOf" srcId="{F43B11FA-41C8-4FF6-B28E-40ECA48903FC}" destId="{58CEB6C4-6232-4DDB-BB38-3374AAD5A81D}" srcOrd="2" destOrd="0" presId="urn:microsoft.com/office/officeart/2005/8/layout/radial4"/>
    <dgm:cxn modelId="{16BE3867-E113-4CB6-8277-9389E72B31F2}" type="presParOf" srcId="{F43B11FA-41C8-4FF6-B28E-40ECA48903FC}" destId="{40462626-7BCE-4F26-916F-0B2EEC5EA3F7}" srcOrd="3" destOrd="0" presId="urn:microsoft.com/office/officeart/2005/8/layout/radial4"/>
    <dgm:cxn modelId="{A3A8DBDC-A7B7-4498-B976-85E762EED0E1}" type="presParOf" srcId="{F43B11FA-41C8-4FF6-B28E-40ECA48903FC}" destId="{37C5F72D-4FD7-4F4C-B4C9-88D81CD8BE8A}" srcOrd="4" destOrd="0" presId="urn:microsoft.com/office/officeart/2005/8/layout/radial4"/>
    <dgm:cxn modelId="{E5C3F65A-FA67-4C86-B7EA-59731A9AF048}" type="presParOf" srcId="{F43B11FA-41C8-4FF6-B28E-40ECA48903FC}" destId="{6BD7527C-FBFA-45F6-8ADF-2690C097CDA5}" srcOrd="5" destOrd="0" presId="urn:microsoft.com/office/officeart/2005/8/layout/radial4"/>
    <dgm:cxn modelId="{B2454F99-E381-4EBD-86D9-EA12E61E7461}" type="presParOf" srcId="{F43B11FA-41C8-4FF6-B28E-40ECA48903FC}" destId="{0FB1CDCC-62FB-4F1B-9E87-FE4727728DF4}" srcOrd="6" destOrd="0" presId="urn:microsoft.com/office/officeart/2005/8/layout/radial4"/>
    <dgm:cxn modelId="{85DA1EB2-8173-47D8-AF1E-8677C875F43A}" type="presParOf" srcId="{F43B11FA-41C8-4FF6-B28E-40ECA48903FC}" destId="{D71A68EC-D512-46D0-B783-2882EC9C07AD}" srcOrd="7" destOrd="0" presId="urn:microsoft.com/office/officeart/2005/8/layout/radial4"/>
    <dgm:cxn modelId="{7735B0B9-07A4-42EC-9CDA-D5AAD11091DD}" type="presParOf" srcId="{F43B11FA-41C8-4FF6-B28E-40ECA48903FC}" destId="{116D11B8-B11A-43C7-B387-C421D8006FFF}" srcOrd="8" destOrd="0" presId="urn:microsoft.com/office/officeart/2005/8/layout/radial4"/>
    <dgm:cxn modelId="{DD81EB3C-C800-465C-8616-B9B87BD96720}" type="presParOf" srcId="{F43B11FA-41C8-4FF6-B28E-40ECA48903FC}" destId="{2971C5B1-ED64-43FF-85E6-0861FC7F077F}" srcOrd="9" destOrd="0" presId="urn:microsoft.com/office/officeart/2005/8/layout/radial4"/>
    <dgm:cxn modelId="{3635F929-DE80-431A-8B55-364E36BDE349}" type="presParOf" srcId="{F43B11FA-41C8-4FF6-B28E-40ECA48903FC}" destId="{C324FA45-63BD-4053-8E74-6B33EDFCBABB}" srcOrd="1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DA1298E-52DD-462A-A3F6-5B9A833102B9}" type="doc">
      <dgm:prSet loTypeId="urn:microsoft.com/office/officeart/2005/8/layout/radial4" loCatId="relationship" qsTypeId="urn:microsoft.com/office/officeart/2005/8/quickstyle/simple1#3" qsCatId="simple" csTypeId="urn:microsoft.com/office/officeart/2005/8/colors/accent5_3#3" csCatId="accent5" phldr="1"/>
      <dgm:spPr/>
      <dgm:t>
        <a:bodyPr/>
        <a:lstStyle/>
        <a:p>
          <a:endParaRPr lang="en-US"/>
        </a:p>
      </dgm:t>
    </dgm:pt>
    <dgm:pt modelId="{B037E31B-2901-4B98-BF9D-8CB8F2B2631D}">
      <dgm:prSet phldrT="[Text]"/>
      <dgm:spPr/>
      <dgm:t>
        <a:bodyPr/>
        <a:lstStyle/>
        <a:p>
          <a:r>
            <a:rPr lang="en-US"/>
            <a:t>Org Outcomes</a:t>
          </a:r>
          <a:endParaRPr lang="en-US" dirty="0"/>
        </a:p>
      </dgm:t>
    </dgm:pt>
    <dgm:pt modelId="{75D1A747-F149-4C94-A504-51435D37F4C9}" type="parTrans" cxnId="{AF8E34AC-9008-4084-A7AA-E58F4B3485A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B4D732CB-88E7-43FC-A38F-EB9F797EB5F6}" type="sibTrans" cxnId="{AF8E34AC-9008-4084-A7AA-E58F4B3485A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C4FA2BC-F09D-45D2-B2F8-C8220C643326}">
      <dgm:prSet phldrT="[Text]"/>
      <dgm:spPr/>
      <dgm:t>
        <a:bodyPr/>
        <a:lstStyle/>
        <a:p>
          <a:r>
            <a:rPr lang="en-US"/>
            <a:t>Employee Growth &amp; Development</a:t>
          </a:r>
          <a:endParaRPr lang="en-US" dirty="0"/>
        </a:p>
      </dgm:t>
    </dgm:pt>
    <dgm:pt modelId="{F7D8CF24-17A3-4100-8C03-431749F10732}" type="parTrans" cxnId="{506B00FA-D372-4007-8AB9-DA0A32DF61E7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1287EA4-DE07-43F9-96F5-237BC65DC03E}" type="sibTrans" cxnId="{506B00FA-D372-4007-8AB9-DA0A32DF61E7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B4CE50D-7C14-4D40-BB5E-FA5DE991D637}">
      <dgm:prSet phldrT="[Text]"/>
      <dgm:spPr/>
      <dgm:t>
        <a:bodyPr/>
        <a:lstStyle/>
        <a:p>
          <a:r>
            <a:rPr lang="en-US"/>
            <a:t>Health &amp; Safety</a:t>
          </a:r>
        </a:p>
      </dgm:t>
    </dgm:pt>
    <dgm:pt modelId="{F092B647-6E20-41C5-9426-D944E5C06A8B}" type="parTrans" cxnId="{B5727E1A-280F-4A19-85B7-73C4334C348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4FE415F-A0FC-4CC1-8F23-0921D4CCDE98}" type="sibTrans" cxnId="{B5727E1A-280F-4A19-85B7-73C4334C348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70CEAA5-6100-4B74-8E15-11AAA245B81E}">
      <dgm:prSet phldrT="[Text]"/>
      <dgm:spPr/>
      <dgm:t>
        <a:bodyPr/>
        <a:lstStyle/>
        <a:p>
          <a:r>
            <a:rPr lang="en-US"/>
            <a:t>Work-life Balance</a:t>
          </a:r>
        </a:p>
      </dgm:t>
    </dgm:pt>
    <dgm:pt modelId="{D08BA429-1DC5-4D03-8B4D-B5CEA5D58486}" type="parTrans" cxnId="{92A06D62-B317-4193-A9F8-DB7A75A1056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44CCC24C-558B-4889-8249-3F2CE6A08A88}" type="sibTrans" cxnId="{92A06D62-B317-4193-A9F8-DB7A75A1056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561436C-56DC-4E00-B8EA-172A3A9D56BB}">
      <dgm:prSet phldrT="[Text]"/>
      <dgm:spPr/>
      <dgm:t>
        <a:bodyPr/>
        <a:lstStyle/>
        <a:p>
          <a:r>
            <a:rPr lang="en-US" dirty="0"/>
            <a:t>Employee Recognition</a:t>
          </a:r>
        </a:p>
      </dgm:t>
    </dgm:pt>
    <dgm:pt modelId="{62E8352D-CAA6-465E-AAB3-29B8CD705FB7}" type="parTrans" cxnId="{D318C752-AE55-4ECB-90F2-71AE6773CE35}">
      <dgm:prSet/>
      <dgm:spPr/>
      <dgm:t>
        <a:bodyPr/>
        <a:lstStyle/>
        <a:p>
          <a:endParaRPr lang="en-US"/>
        </a:p>
      </dgm:t>
    </dgm:pt>
    <dgm:pt modelId="{268C21D1-4297-4616-9C6D-1CE29D2462F7}" type="sibTrans" cxnId="{D318C752-AE55-4ECB-90F2-71AE6773CE35}">
      <dgm:prSet/>
      <dgm:spPr/>
      <dgm:t>
        <a:bodyPr/>
        <a:lstStyle/>
        <a:p>
          <a:endParaRPr lang="en-US"/>
        </a:p>
      </dgm:t>
    </dgm:pt>
    <dgm:pt modelId="{98BA23B4-C726-42AD-ABEB-D99FFDA35D6F}">
      <dgm:prSet phldrT="[Text]"/>
      <dgm:spPr/>
      <dgm:t>
        <a:bodyPr/>
        <a:lstStyle/>
        <a:p>
          <a:r>
            <a:rPr lang="en-US"/>
            <a:t>Employee Involvement</a:t>
          </a:r>
        </a:p>
      </dgm:t>
    </dgm:pt>
    <dgm:pt modelId="{22905C43-43C5-48D0-9B86-30EACAB5B3D7}" type="parTrans" cxnId="{6A862094-7EA3-4ECE-B33C-88C8E561623C}">
      <dgm:prSet/>
      <dgm:spPr/>
      <dgm:t>
        <a:bodyPr/>
        <a:lstStyle/>
        <a:p>
          <a:endParaRPr lang="en-US"/>
        </a:p>
      </dgm:t>
    </dgm:pt>
    <dgm:pt modelId="{CA3EEE3B-F80C-4C72-9053-40757D27D135}" type="sibTrans" cxnId="{6A862094-7EA3-4ECE-B33C-88C8E561623C}">
      <dgm:prSet/>
      <dgm:spPr/>
      <dgm:t>
        <a:bodyPr/>
        <a:lstStyle/>
        <a:p>
          <a:endParaRPr lang="en-US"/>
        </a:p>
      </dgm:t>
    </dgm:pt>
    <dgm:pt modelId="{F43B11FA-41C8-4FF6-B28E-40ECA48903FC}" type="pres">
      <dgm:prSet presAssocID="{CDA1298E-52DD-462A-A3F6-5B9A833102B9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B7C14572-21FA-4EB3-B067-B3D15438CB85}" type="pres">
      <dgm:prSet presAssocID="{B037E31B-2901-4B98-BF9D-8CB8F2B2631D}" presName="centerShape" presStyleLbl="node0" presStyleIdx="0" presStyleCnt="1"/>
      <dgm:spPr/>
    </dgm:pt>
    <dgm:pt modelId="{E41CD5E1-4636-427F-8E69-0548536E468C}" type="pres">
      <dgm:prSet presAssocID="{F7D8CF24-17A3-4100-8C03-431749F10732}" presName="parTrans" presStyleLbl="bgSibTrans2D1" presStyleIdx="0" presStyleCnt="5"/>
      <dgm:spPr/>
    </dgm:pt>
    <dgm:pt modelId="{58CEB6C4-6232-4DDB-BB38-3374AAD5A81D}" type="pres">
      <dgm:prSet presAssocID="{1C4FA2BC-F09D-45D2-B2F8-C8220C643326}" presName="node" presStyleLbl="node1" presStyleIdx="0" presStyleCnt="5">
        <dgm:presLayoutVars>
          <dgm:bulletEnabled val="1"/>
        </dgm:presLayoutVars>
      </dgm:prSet>
      <dgm:spPr/>
    </dgm:pt>
    <dgm:pt modelId="{CF5341F3-74EA-481D-BD4A-935828956C5E}" type="pres">
      <dgm:prSet presAssocID="{22905C43-43C5-48D0-9B86-30EACAB5B3D7}" presName="parTrans" presStyleLbl="bgSibTrans2D1" presStyleIdx="1" presStyleCnt="5"/>
      <dgm:spPr/>
    </dgm:pt>
    <dgm:pt modelId="{8609D729-39A6-4F8B-93D7-2568950B5B89}" type="pres">
      <dgm:prSet presAssocID="{98BA23B4-C726-42AD-ABEB-D99FFDA35D6F}" presName="node" presStyleLbl="node1" presStyleIdx="1" presStyleCnt="5">
        <dgm:presLayoutVars>
          <dgm:bulletEnabled val="1"/>
        </dgm:presLayoutVars>
      </dgm:prSet>
      <dgm:spPr/>
    </dgm:pt>
    <dgm:pt modelId="{DCD1C173-4280-47A5-9E18-3CFFBB66B72E}" type="pres">
      <dgm:prSet presAssocID="{62E8352D-CAA6-465E-AAB3-29B8CD705FB7}" presName="parTrans" presStyleLbl="bgSibTrans2D1" presStyleIdx="2" presStyleCnt="5"/>
      <dgm:spPr/>
    </dgm:pt>
    <dgm:pt modelId="{3938E5A5-351B-4F7B-B539-7413F83D42C6}" type="pres">
      <dgm:prSet presAssocID="{9561436C-56DC-4E00-B8EA-172A3A9D56BB}" presName="node" presStyleLbl="node1" presStyleIdx="2" presStyleCnt="5">
        <dgm:presLayoutVars>
          <dgm:bulletEnabled val="1"/>
        </dgm:presLayoutVars>
      </dgm:prSet>
      <dgm:spPr/>
    </dgm:pt>
    <dgm:pt modelId="{30812BD2-5CE4-4AE2-9B6C-E985BDC51B5A}" type="pres">
      <dgm:prSet presAssocID="{D08BA429-1DC5-4D03-8B4D-B5CEA5D58486}" presName="parTrans" presStyleLbl="bgSibTrans2D1" presStyleIdx="3" presStyleCnt="5"/>
      <dgm:spPr/>
    </dgm:pt>
    <dgm:pt modelId="{B62EEC00-A397-42BE-AF7F-B0DFC42A58BC}" type="pres">
      <dgm:prSet presAssocID="{170CEAA5-6100-4B74-8E15-11AAA245B81E}" presName="node" presStyleLbl="node1" presStyleIdx="3" presStyleCnt="5">
        <dgm:presLayoutVars>
          <dgm:bulletEnabled val="1"/>
        </dgm:presLayoutVars>
      </dgm:prSet>
      <dgm:spPr/>
    </dgm:pt>
    <dgm:pt modelId="{2971C5B1-ED64-43FF-85E6-0861FC7F077F}" type="pres">
      <dgm:prSet presAssocID="{F092B647-6E20-41C5-9426-D944E5C06A8B}" presName="parTrans" presStyleLbl="bgSibTrans2D1" presStyleIdx="4" presStyleCnt="5"/>
      <dgm:spPr/>
    </dgm:pt>
    <dgm:pt modelId="{C324FA45-63BD-4053-8E74-6B33EDFCBABB}" type="pres">
      <dgm:prSet presAssocID="{8B4CE50D-7C14-4D40-BB5E-FA5DE991D637}" presName="node" presStyleLbl="node1" presStyleIdx="4" presStyleCnt="5">
        <dgm:presLayoutVars>
          <dgm:bulletEnabled val="1"/>
        </dgm:presLayoutVars>
      </dgm:prSet>
      <dgm:spPr/>
    </dgm:pt>
  </dgm:ptLst>
  <dgm:cxnLst>
    <dgm:cxn modelId="{B5727E1A-280F-4A19-85B7-73C4334C3481}" srcId="{B037E31B-2901-4B98-BF9D-8CB8F2B2631D}" destId="{8B4CE50D-7C14-4D40-BB5E-FA5DE991D637}" srcOrd="4" destOrd="0" parTransId="{F092B647-6E20-41C5-9426-D944E5C06A8B}" sibTransId="{54FE415F-A0FC-4CC1-8F23-0921D4CCDE98}"/>
    <dgm:cxn modelId="{1112E11D-EE4B-4136-9475-1CA168B07BF1}" type="presOf" srcId="{98BA23B4-C726-42AD-ABEB-D99FFDA35D6F}" destId="{8609D729-39A6-4F8B-93D7-2568950B5B89}" srcOrd="0" destOrd="0" presId="urn:microsoft.com/office/officeart/2005/8/layout/radial4"/>
    <dgm:cxn modelId="{724C0F41-F2FC-4084-BC50-DAB6CBB363E7}" type="presOf" srcId="{F7D8CF24-17A3-4100-8C03-431749F10732}" destId="{E41CD5E1-4636-427F-8E69-0548536E468C}" srcOrd="0" destOrd="0" presId="urn:microsoft.com/office/officeart/2005/8/layout/radial4"/>
    <dgm:cxn modelId="{D318C752-AE55-4ECB-90F2-71AE6773CE35}" srcId="{B037E31B-2901-4B98-BF9D-8CB8F2B2631D}" destId="{9561436C-56DC-4E00-B8EA-172A3A9D56BB}" srcOrd="2" destOrd="0" parTransId="{62E8352D-CAA6-465E-AAB3-29B8CD705FB7}" sibTransId="{268C21D1-4297-4616-9C6D-1CE29D2462F7}"/>
    <dgm:cxn modelId="{92A06D62-B317-4193-A9F8-DB7A75A10562}" srcId="{B037E31B-2901-4B98-BF9D-8CB8F2B2631D}" destId="{170CEAA5-6100-4B74-8E15-11AAA245B81E}" srcOrd="3" destOrd="0" parTransId="{D08BA429-1DC5-4D03-8B4D-B5CEA5D58486}" sibTransId="{44CCC24C-558B-4889-8249-3F2CE6A08A88}"/>
    <dgm:cxn modelId="{4CC47667-FF92-44E9-AB43-6D1477BD2C70}" type="presOf" srcId="{1C4FA2BC-F09D-45D2-B2F8-C8220C643326}" destId="{58CEB6C4-6232-4DDB-BB38-3374AAD5A81D}" srcOrd="0" destOrd="0" presId="urn:microsoft.com/office/officeart/2005/8/layout/radial4"/>
    <dgm:cxn modelId="{7766527E-9693-4B10-A98C-F1D9279D9007}" type="presOf" srcId="{62E8352D-CAA6-465E-AAB3-29B8CD705FB7}" destId="{DCD1C173-4280-47A5-9E18-3CFFBB66B72E}" srcOrd="0" destOrd="0" presId="urn:microsoft.com/office/officeart/2005/8/layout/radial4"/>
    <dgm:cxn modelId="{3AEDED86-1875-4417-BF88-8D88C8D3337A}" type="presOf" srcId="{CDA1298E-52DD-462A-A3F6-5B9A833102B9}" destId="{F43B11FA-41C8-4FF6-B28E-40ECA48903FC}" srcOrd="0" destOrd="0" presId="urn:microsoft.com/office/officeart/2005/8/layout/radial4"/>
    <dgm:cxn modelId="{6A862094-7EA3-4ECE-B33C-88C8E561623C}" srcId="{B037E31B-2901-4B98-BF9D-8CB8F2B2631D}" destId="{98BA23B4-C726-42AD-ABEB-D99FFDA35D6F}" srcOrd="1" destOrd="0" parTransId="{22905C43-43C5-48D0-9B86-30EACAB5B3D7}" sibTransId="{CA3EEE3B-F80C-4C72-9053-40757D27D135}"/>
    <dgm:cxn modelId="{334F41A7-7368-4FE2-8F6D-DDC509A0813D}" type="presOf" srcId="{22905C43-43C5-48D0-9B86-30EACAB5B3D7}" destId="{CF5341F3-74EA-481D-BD4A-935828956C5E}" srcOrd="0" destOrd="0" presId="urn:microsoft.com/office/officeart/2005/8/layout/radial4"/>
    <dgm:cxn modelId="{AF8E34AC-9008-4084-A7AA-E58F4B3485A1}" srcId="{CDA1298E-52DD-462A-A3F6-5B9A833102B9}" destId="{B037E31B-2901-4B98-BF9D-8CB8F2B2631D}" srcOrd="0" destOrd="0" parTransId="{75D1A747-F149-4C94-A504-51435D37F4C9}" sibTransId="{B4D732CB-88E7-43FC-A38F-EB9F797EB5F6}"/>
    <dgm:cxn modelId="{C4C444AC-74E7-4238-8BC0-F039379A8C29}" type="presOf" srcId="{D08BA429-1DC5-4D03-8B4D-B5CEA5D58486}" destId="{30812BD2-5CE4-4AE2-9B6C-E985BDC51B5A}" srcOrd="0" destOrd="0" presId="urn:microsoft.com/office/officeart/2005/8/layout/radial4"/>
    <dgm:cxn modelId="{E3EA29B1-16E9-4B5A-A1E9-97A7E15CF2CC}" type="presOf" srcId="{B037E31B-2901-4B98-BF9D-8CB8F2B2631D}" destId="{B7C14572-21FA-4EB3-B067-B3D15438CB85}" srcOrd="0" destOrd="0" presId="urn:microsoft.com/office/officeart/2005/8/layout/radial4"/>
    <dgm:cxn modelId="{7FA947B5-6023-49EC-91E6-A230EB7667DF}" type="presOf" srcId="{F092B647-6E20-41C5-9426-D944E5C06A8B}" destId="{2971C5B1-ED64-43FF-85E6-0861FC7F077F}" srcOrd="0" destOrd="0" presId="urn:microsoft.com/office/officeart/2005/8/layout/radial4"/>
    <dgm:cxn modelId="{D59AC6BF-B1CF-42E5-BFA4-6AF4400F4627}" type="presOf" srcId="{8B4CE50D-7C14-4D40-BB5E-FA5DE991D637}" destId="{C324FA45-63BD-4053-8E74-6B33EDFCBABB}" srcOrd="0" destOrd="0" presId="urn:microsoft.com/office/officeart/2005/8/layout/radial4"/>
    <dgm:cxn modelId="{726475D9-8583-477C-A68C-70253ABE8E0D}" type="presOf" srcId="{170CEAA5-6100-4B74-8E15-11AAA245B81E}" destId="{B62EEC00-A397-42BE-AF7F-B0DFC42A58BC}" srcOrd="0" destOrd="0" presId="urn:microsoft.com/office/officeart/2005/8/layout/radial4"/>
    <dgm:cxn modelId="{D0E4F0F9-913D-4F4F-AE49-5616D2C6D7B1}" type="presOf" srcId="{9561436C-56DC-4E00-B8EA-172A3A9D56BB}" destId="{3938E5A5-351B-4F7B-B539-7413F83D42C6}" srcOrd="0" destOrd="0" presId="urn:microsoft.com/office/officeart/2005/8/layout/radial4"/>
    <dgm:cxn modelId="{506B00FA-D372-4007-8AB9-DA0A32DF61E7}" srcId="{B037E31B-2901-4B98-BF9D-8CB8F2B2631D}" destId="{1C4FA2BC-F09D-45D2-B2F8-C8220C643326}" srcOrd="0" destOrd="0" parTransId="{F7D8CF24-17A3-4100-8C03-431749F10732}" sibTransId="{C1287EA4-DE07-43F9-96F5-237BC65DC03E}"/>
    <dgm:cxn modelId="{1D05E7D4-6A43-41F8-915E-FC3E068C1302}" type="presParOf" srcId="{F43B11FA-41C8-4FF6-B28E-40ECA48903FC}" destId="{B7C14572-21FA-4EB3-B067-B3D15438CB85}" srcOrd="0" destOrd="0" presId="urn:microsoft.com/office/officeart/2005/8/layout/radial4"/>
    <dgm:cxn modelId="{0BF069A5-8D12-4F6C-84F8-F6193CA752E7}" type="presParOf" srcId="{F43B11FA-41C8-4FF6-B28E-40ECA48903FC}" destId="{E41CD5E1-4636-427F-8E69-0548536E468C}" srcOrd="1" destOrd="0" presId="urn:microsoft.com/office/officeart/2005/8/layout/radial4"/>
    <dgm:cxn modelId="{D80A6D9A-6546-4D5F-B6A3-E9D34CD21F70}" type="presParOf" srcId="{F43B11FA-41C8-4FF6-B28E-40ECA48903FC}" destId="{58CEB6C4-6232-4DDB-BB38-3374AAD5A81D}" srcOrd="2" destOrd="0" presId="urn:microsoft.com/office/officeart/2005/8/layout/radial4"/>
    <dgm:cxn modelId="{9AD89C5D-A665-47E3-B95E-0F52F1648555}" type="presParOf" srcId="{F43B11FA-41C8-4FF6-B28E-40ECA48903FC}" destId="{CF5341F3-74EA-481D-BD4A-935828956C5E}" srcOrd="3" destOrd="0" presId="urn:microsoft.com/office/officeart/2005/8/layout/radial4"/>
    <dgm:cxn modelId="{3018184E-A4A2-4B12-A9BD-2E4A881434E9}" type="presParOf" srcId="{F43B11FA-41C8-4FF6-B28E-40ECA48903FC}" destId="{8609D729-39A6-4F8B-93D7-2568950B5B89}" srcOrd="4" destOrd="0" presId="urn:microsoft.com/office/officeart/2005/8/layout/radial4"/>
    <dgm:cxn modelId="{6CCC3816-AFF9-4369-BA08-745E093C4D7E}" type="presParOf" srcId="{F43B11FA-41C8-4FF6-B28E-40ECA48903FC}" destId="{DCD1C173-4280-47A5-9E18-3CFFBB66B72E}" srcOrd="5" destOrd="0" presId="urn:microsoft.com/office/officeart/2005/8/layout/radial4"/>
    <dgm:cxn modelId="{4893D514-7717-422E-8D21-1AA079B528B5}" type="presParOf" srcId="{F43B11FA-41C8-4FF6-B28E-40ECA48903FC}" destId="{3938E5A5-351B-4F7B-B539-7413F83D42C6}" srcOrd="6" destOrd="0" presId="urn:microsoft.com/office/officeart/2005/8/layout/radial4"/>
    <dgm:cxn modelId="{89AA2A8A-8949-43B0-9B62-5D93CADA9DE4}" type="presParOf" srcId="{F43B11FA-41C8-4FF6-B28E-40ECA48903FC}" destId="{30812BD2-5CE4-4AE2-9B6C-E985BDC51B5A}" srcOrd="7" destOrd="0" presId="urn:microsoft.com/office/officeart/2005/8/layout/radial4"/>
    <dgm:cxn modelId="{C759903C-08D2-4E8C-B79A-6BD4F81BA20A}" type="presParOf" srcId="{F43B11FA-41C8-4FF6-B28E-40ECA48903FC}" destId="{B62EEC00-A397-42BE-AF7F-B0DFC42A58BC}" srcOrd="8" destOrd="0" presId="urn:microsoft.com/office/officeart/2005/8/layout/radial4"/>
    <dgm:cxn modelId="{DD81EB3C-C800-465C-8616-B9B87BD96720}" type="presParOf" srcId="{F43B11FA-41C8-4FF6-B28E-40ECA48903FC}" destId="{2971C5B1-ED64-43FF-85E6-0861FC7F077F}" srcOrd="9" destOrd="0" presId="urn:microsoft.com/office/officeart/2005/8/layout/radial4"/>
    <dgm:cxn modelId="{3635F929-DE80-431A-8B55-364E36BDE349}" type="presParOf" srcId="{F43B11FA-41C8-4FF6-B28E-40ECA48903FC}" destId="{C324FA45-63BD-4053-8E74-6B33EDFCBABB}" srcOrd="1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C14572-21FA-4EB3-B067-B3D15438CB85}">
      <dsp:nvSpPr>
        <dsp:cNvPr id="0" name=""/>
        <dsp:cNvSpPr/>
      </dsp:nvSpPr>
      <dsp:spPr>
        <a:xfrm>
          <a:off x="4074509" y="4148414"/>
          <a:ext cx="2823781" cy="2823781"/>
        </a:xfrm>
        <a:prstGeom prst="ellipse">
          <a:avLst/>
        </a:prstGeom>
        <a:solidFill>
          <a:schemeClr val="accent5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Emp Wellbeing</a:t>
          </a:r>
          <a:endParaRPr lang="en-US" sz="3700" kern="1200" dirty="0"/>
        </a:p>
      </dsp:txBody>
      <dsp:txXfrm>
        <a:off x="4488042" y="4561947"/>
        <a:ext cx="1996715" cy="1996715"/>
      </dsp:txXfrm>
    </dsp:sp>
    <dsp:sp modelId="{E41CD5E1-4636-427F-8E69-0548536E468C}">
      <dsp:nvSpPr>
        <dsp:cNvPr id="0" name=""/>
        <dsp:cNvSpPr/>
      </dsp:nvSpPr>
      <dsp:spPr>
        <a:xfrm rot="10800000">
          <a:off x="1342136" y="5157916"/>
          <a:ext cx="2582092" cy="804777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CEB6C4-6232-4DDB-BB38-3374AAD5A81D}">
      <dsp:nvSpPr>
        <dsp:cNvPr id="0" name=""/>
        <dsp:cNvSpPr/>
      </dsp:nvSpPr>
      <dsp:spPr>
        <a:xfrm>
          <a:off x="840" y="4487268"/>
          <a:ext cx="2682592" cy="2146073"/>
        </a:xfrm>
        <a:prstGeom prst="roundRect">
          <a:avLst>
            <a:gd name="adj" fmla="val 10000"/>
          </a:avLst>
        </a:prstGeom>
        <a:solidFill>
          <a:schemeClr val="accent5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Employee Recognition</a:t>
          </a:r>
        </a:p>
      </dsp:txBody>
      <dsp:txXfrm>
        <a:off x="63696" y="4550124"/>
        <a:ext cx="2556880" cy="2020361"/>
      </dsp:txXfrm>
    </dsp:sp>
    <dsp:sp modelId="{12162A9A-9BD7-40F4-8F2C-9939C2186D83}">
      <dsp:nvSpPr>
        <dsp:cNvPr id="0" name=""/>
        <dsp:cNvSpPr/>
      </dsp:nvSpPr>
      <dsp:spPr>
        <a:xfrm rot="13500000">
          <a:off x="2177824" y="3140386"/>
          <a:ext cx="2582092" cy="804777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shade val="90000"/>
            <a:hueOff val="62906"/>
            <a:satOff val="-7577"/>
            <a:lumOff val="824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C5362A-1478-4BCB-99BA-6F3C01E3A5EE}">
      <dsp:nvSpPr>
        <dsp:cNvPr id="0" name=""/>
        <dsp:cNvSpPr/>
      </dsp:nvSpPr>
      <dsp:spPr>
        <a:xfrm>
          <a:off x="1214666" y="1556831"/>
          <a:ext cx="2682592" cy="2146073"/>
        </a:xfrm>
        <a:prstGeom prst="roundRect">
          <a:avLst>
            <a:gd name="adj" fmla="val 10000"/>
          </a:avLst>
        </a:prstGeom>
        <a:solidFill>
          <a:schemeClr val="accent5">
            <a:shade val="80000"/>
            <a:hueOff val="62960"/>
            <a:satOff val="-7671"/>
            <a:lumOff val="868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Work-life balance</a:t>
          </a:r>
          <a:endParaRPr lang="en-US" sz="3400" kern="1200" dirty="0"/>
        </a:p>
      </dsp:txBody>
      <dsp:txXfrm>
        <a:off x="1277522" y="1619687"/>
        <a:ext cx="2556880" cy="2020361"/>
      </dsp:txXfrm>
    </dsp:sp>
    <dsp:sp modelId="{24E91A3D-141A-4E14-9F27-963EE0015C80}">
      <dsp:nvSpPr>
        <dsp:cNvPr id="0" name=""/>
        <dsp:cNvSpPr/>
      </dsp:nvSpPr>
      <dsp:spPr>
        <a:xfrm rot="16200000">
          <a:off x="4195353" y="2304698"/>
          <a:ext cx="2582092" cy="804777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shade val="90000"/>
            <a:hueOff val="125812"/>
            <a:satOff val="-15155"/>
            <a:lumOff val="1648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126F1E-99DA-4B79-A286-E6415AFFF69B}">
      <dsp:nvSpPr>
        <dsp:cNvPr id="0" name=""/>
        <dsp:cNvSpPr/>
      </dsp:nvSpPr>
      <dsp:spPr>
        <a:xfrm>
          <a:off x="4145103" y="343004"/>
          <a:ext cx="2682592" cy="2146073"/>
        </a:xfrm>
        <a:prstGeom prst="roundRect">
          <a:avLst>
            <a:gd name="adj" fmla="val 10000"/>
          </a:avLst>
        </a:prstGeom>
        <a:solidFill>
          <a:schemeClr val="accent5">
            <a:shade val="80000"/>
            <a:hueOff val="125921"/>
            <a:satOff val="-15342"/>
            <a:lumOff val="1737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Health &amp; Safety</a:t>
          </a:r>
          <a:endParaRPr lang="en-US" sz="3400" kern="1200" dirty="0"/>
        </a:p>
      </dsp:txBody>
      <dsp:txXfrm>
        <a:off x="4207959" y="405860"/>
        <a:ext cx="2556880" cy="2020361"/>
      </dsp:txXfrm>
    </dsp:sp>
    <dsp:sp modelId="{1BC68E55-D414-4EA1-870D-5D4519B06A09}">
      <dsp:nvSpPr>
        <dsp:cNvPr id="0" name=""/>
        <dsp:cNvSpPr/>
      </dsp:nvSpPr>
      <dsp:spPr>
        <a:xfrm rot="18900000">
          <a:off x="6212883" y="3140386"/>
          <a:ext cx="2582092" cy="804777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shade val="90000"/>
            <a:hueOff val="188718"/>
            <a:satOff val="-22732"/>
            <a:lumOff val="2472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B89E46-332E-4218-A993-FBFA6B41BA6D}">
      <dsp:nvSpPr>
        <dsp:cNvPr id="0" name=""/>
        <dsp:cNvSpPr/>
      </dsp:nvSpPr>
      <dsp:spPr>
        <a:xfrm>
          <a:off x="7075540" y="1556831"/>
          <a:ext cx="2682592" cy="2146073"/>
        </a:xfrm>
        <a:prstGeom prst="roundRect">
          <a:avLst>
            <a:gd name="adj" fmla="val 10000"/>
          </a:avLst>
        </a:prstGeom>
        <a:solidFill>
          <a:schemeClr val="accent5">
            <a:shade val="80000"/>
            <a:hueOff val="188881"/>
            <a:satOff val="-23014"/>
            <a:lumOff val="2605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Employee Growth &amp; Development</a:t>
          </a:r>
          <a:endParaRPr lang="en-US" sz="3400" kern="1200" dirty="0"/>
        </a:p>
      </dsp:txBody>
      <dsp:txXfrm>
        <a:off x="7138396" y="1619687"/>
        <a:ext cx="2556880" cy="2020361"/>
      </dsp:txXfrm>
    </dsp:sp>
    <dsp:sp modelId="{4D334DF5-DBFE-4A38-AAFA-198E64734E69}">
      <dsp:nvSpPr>
        <dsp:cNvPr id="0" name=""/>
        <dsp:cNvSpPr/>
      </dsp:nvSpPr>
      <dsp:spPr>
        <a:xfrm>
          <a:off x="7048571" y="5157916"/>
          <a:ext cx="2582092" cy="804777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shade val="90000"/>
            <a:hueOff val="251624"/>
            <a:satOff val="-30310"/>
            <a:lumOff val="3296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80DB3D-E6EE-489B-993F-7846EC9F22E0}">
      <dsp:nvSpPr>
        <dsp:cNvPr id="0" name=""/>
        <dsp:cNvSpPr/>
      </dsp:nvSpPr>
      <dsp:spPr>
        <a:xfrm>
          <a:off x="8289367" y="4487268"/>
          <a:ext cx="2682592" cy="2146073"/>
        </a:xfrm>
        <a:prstGeom prst="roundRect">
          <a:avLst>
            <a:gd name="adj" fmla="val 10000"/>
          </a:avLst>
        </a:prstGeom>
        <a:solidFill>
          <a:schemeClr val="accent5">
            <a:shade val="80000"/>
            <a:hueOff val="251841"/>
            <a:satOff val="-30685"/>
            <a:lumOff val="3474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Employee Involvement</a:t>
          </a:r>
          <a:endParaRPr lang="en-US" sz="3400" kern="1200" dirty="0"/>
        </a:p>
      </dsp:txBody>
      <dsp:txXfrm>
        <a:off x="8352223" y="4550124"/>
        <a:ext cx="2556880" cy="202036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C14572-21FA-4EB3-B067-B3D15438CB85}">
      <dsp:nvSpPr>
        <dsp:cNvPr id="0" name=""/>
        <dsp:cNvSpPr/>
      </dsp:nvSpPr>
      <dsp:spPr>
        <a:xfrm>
          <a:off x="4074509" y="4148414"/>
          <a:ext cx="2823781" cy="2823781"/>
        </a:xfrm>
        <a:prstGeom prst="ellipse">
          <a:avLst/>
        </a:prstGeom>
        <a:solidFill>
          <a:schemeClr val="accent5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Emp Wellbeing</a:t>
          </a:r>
          <a:endParaRPr lang="en-US" sz="3700" kern="1200" dirty="0"/>
        </a:p>
      </dsp:txBody>
      <dsp:txXfrm>
        <a:off x="4488042" y="4561947"/>
        <a:ext cx="1996715" cy="1996715"/>
      </dsp:txXfrm>
    </dsp:sp>
    <dsp:sp modelId="{E41CD5E1-4636-427F-8E69-0548536E468C}">
      <dsp:nvSpPr>
        <dsp:cNvPr id="0" name=""/>
        <dsp:cNvSpPr/>
      </dsp:nvSpPr>
      <dsp:spPr>
        <a:xfrm rot="10800000">
          <a:off x="1342136" y="5157916"/>
          <a:ext cx="2582092" cy="804777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CEB6C4-6232-4DDB-BB38-3374AAD5A81D}">
      <dsp:nvSpPr>
        <dsp:cNvPr id="0" name=""/>
        <dsp:cNvSpPr/>
      </dsp:nvSpPr>
      <dsp:spPr>
        <a:xfrm>
          <a:off x="840" y="4487268"/>
          <a:ext cx="2682592" cy="2146073"/>
        </a:xfrm>
        <a:prstGeom prst="roundRect">
          <a:avLst>
            <a:gd name="adj" fmla="val 10000"/>
          </a:avLst>
        </a:prstGeom>
        <a:solidFill>
          <a:schemeClr val="accent5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Employee Growth &amp; Development</a:t>
          </a:r>
          <a:endParaRPr lang="en-US" sz="3400" kern="1200" dirty="0"/>
        </a:p>
      </dsp:txBody>
      <dsp:txXfrm>
        <a:off x="63696" y="4550124"/>
        <a:ext cx="2556880" cy="2020361"/>
      </dsp:txXfrm>
    </dsp:sp>
    <dsp:sp modelId="{40462626-7BCE-4F26-916F-0B2EEC5EA3F7}">
      <dsp:nvSpPr>
        <dsp:cNvPr id="0" name=""/>
        <dsp:cNvSpPr/>
      </dsp:nvSpPr>
      <dsp:spPr>
        <a:xfrm rot="13500000">
          <a:off x="2177824" y="3140386"/>
          <a:ext cx="2582092" cy="804777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shade val="90000"/>
            <a:hueOff val="62906"/>
            <a:satOff val="-7577"/>
            <a:lumOff val="824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C5F72D-4FD7-4F4C-B4C9-88D81CD8BE8A}">
      <dsp:nvSpPr>
        <dsp:cNvPr id="0" name=""/>
        <dsp:cNvSpPr/>
      </dsp:nvSpPr>
      <dsp:spPr>
        <a:xfrm>
          <a:off x="1214666" y="1556831"/>
          <a:ext cx="2682592" cy="2146073"/>
        </a:xfrm>
        <a:prstGeom prst="roundRect">
          <a:avLst>
            <a:gd name="adj" fmla="val 10000"/>
          </a:avLst>
        </a:prstGeom>
        <a:solidFill>
          <a:schemeClr val="accent5">
            <a:shade val="80000"/>
            <a:hueOff val="62960"/>
            <a:satOff val="-7671"/>
            <a:lumOff val="868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Employee Involvement</a:t>
          </a:r>
        </a:p>
      </dsp:txBody>
      <dsp:txXfrm>
        <a:off x="1277522" y="1619687"/>
        <a:ext cx="2556880" cy="2020361"/>
      </dsp:txXfrm>
    </dsp:sp>
    <dsp:sp modelId="{6BD7527C-FBFA-45F6-8ADF-2690C097CDA5}">
      <dsp:nvSpPr>
        <dsp:cNvPr id="0" name=""/>
        <dsp:cNvSpPr/>
      </dsp:nvSpPr>
      <dsp:spPr>
        <a:xfrm rot="16200000">
          <a:off x="4195353" y="2304698"/>
          <a:ext cx="2582092" cy="804777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shade val="90000"/>
            <a:hueOff val="125812"/>
            <a:satOff val="-15155"/>
            <a:lumOff val="1648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B1CDCC-62FB-4F1B-9E87-FE4727728DF4}">
      <dsp:nvSpPr>
        <dsp:cNvPr id="0" name=""/>
        <dsp:cNvSpPr/>
      </dsp:nvSpPr>
      <dsp:spPr>
        <a:xfrm>
          <a:off x="4145103" y="343004"/>
          <a:ext cx="2682592" cy="2146073"/>
        </a:xfrm>
        <a:prstGeom prst="roundRect">
          <a:avLst>
            <a:gd name="adj" fmla="val 10000"/>
          </a:avLst>
        </a:prstGeom>
        <a:solidFill>
          <a:schemeClr val="accent5">
            <a:shade val="80000"/>
            <a:hueOff val="125921"/>
            <a:satOff val="-15342"/>
            <a:lumOff val="1737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Employee Recognition</a:t>
          </a:r>
          <a:endParaRPr lang="en-US" sz="3400" kern="1200" dirty="0"/>
        </a:p>
      </dsp:txBody>
      <dsp:txXfrm>
        <a:off x="4207959" y="405860"/>
        <a:ext cx="2556880" cy="2020361"/>
      </dsp:txXfrm>
    </dsp:sp>
    <dsp:sp modelId="{D71A68EC-D512-46D0-B783-2882EC9C07AD}">
      <dsp:nvSpPr>
        <dsp:cNvPr id="0" name=""/>
        <dsp:cNvSpPr/>
      </dsp:nvSpPr>
      <dsp:spPr>
        <a:xfrm rot="18900000">
          <a:off x="6212883" y="3140386"/>
          <a:ext cx="2582092" cy="804777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shade val="90000"/>
            <a:hueOff val="188718"/>
            <a:satOff val="-22732"/>
            <a:lumOff val="2472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6D11B8-B11A-43C7-B387-C421D8006FFF}">
      <dsp:nvSpPr>
        <dsp:cNvPr id="0" name=""/>
        <dsp:cNvSpPr/>
      </dsp:nvSpPr>
      <dsp:spPr>
        <a:xfrm>
          <a:off x="7075540" y="1556831"/>
          <a:ext cx="2682592" cy="2146073"/>
        </a:xfrm>
        <a:prstGeom prst="roundRect">
          <a:avLst>
            <a:gd name="adj" fmla="val 10000"/>
          </a:avLst>
        </a:prstGeom>
        <a:solidFill>
          <a:schemeClr val="accent5">
            <a:shade val="80000"/>
            <a:hueOff val="188881"/>
            <a:satOff val="-23014"/>
            <a:lumOff val="2605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Work-life Balance</a:t>
          </a:r>
          <a:endParaRPr lang="en-US" sz="3400" kern="1200" dirty="0"/>
        </a:p>
      </dsp:txBody>
      <dsp:txXfrm>
        <a:off x="7138396" y="1619687"/>
        <a:ext cx="2556880" cy="2020361"/>
      </dsp:txXfrm>
    </dsp:sp>
    <dsp:sp modelId="{2971C5B1-ED64-43FF-85E6-0861FC7F077F}">
      <dsp:nvSpPr>
        <dsp:cNvPr id="0" name=""/>
        <dsp:cNvSpPr/>
      </dsp:nvSpPr>
      <dsp:spPr>
        <a:xfrm>
          <a:off x="7048571" y="5157916"/>
          <a:ext cx="2582092" cy="804777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shade val="90000"/>
            <a:hueOff val="251624"/>
            <a:satOff val="-30310"/>
            <a:lumOff val="3296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24FA45-63BD-4053-8E74-6B33EDFCBABB}">
      <dsp:nvSpPr>
        <dsp:cNvPr id="0" name=""/>
        <dsp:cNvSpPr/>
      </dsp:nvSpPr>
      <dsp:spPr>
        <a:xfrm>
          <a:off x="8289367" y="4487268"/>
          <a:ext cx="2682592" cy="2146073"/>
        </a:xfrm>
        <a:prstGeom prst="roundRect">
          <a:avLst>
            <a:gd name="adj" fmla="val 10000"/>
          </a:avLst>
        </a:prstGeom>
        <a:solidFill>
          <a:schemeClr val="accent5">
            <a:shade val="80000"/>
            <a:hueOff val="251841"/>
            <a:satOff val="-30685"/>
            <a:lumOff val="3474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Health &amp; Safety</a:t>
          </a:r>
        </a:p>
      </dsp:txBody>
      <dsp:txXfrm>
        <a:off x="8352223" y="4550124"/>
        <a:ext cx="2556880" cy="202036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C14572-21FA-4EB3-B067-B3D15438CB85}">
      <dsp:nvSpPr>
        <dsp:cNvPr id="0" name=""/>
        <dsp:cNvSpPr/>
      </dsp:nvSpPr>
      <dsp:spPr>
        <a:xfrm>
          <a:off x="4074509" y="4148414"/>
          <a:ext cx="2823781" cy="2823781"/>
        </a:xfrm>
        <a:prstGeom prst="ellipse">
          <a:avLst/>
        </a:prstGeom>
        <a:solidFill>
          <a:schemeClr val="accent5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Org Outcomes</a:t>
          </a:r>
          <a:endParaRPr lang="en-US" sz="3700" kern="1200" dirty="0"/>
        </a:p>
      </dsp:txBody>
      <dsp:txXfrm>
        <a:off x="4488042" y="4561947"/>
        <a:ext cx="1996715" cy="1996715"/>
      </dsp:txXfrm>
    </dsp:sp>
    <dsp:sp modelId="{E41CD5E1-4636-427F-8E69-0548536E468C}">
      <dsp:nvSpPr>
        <dsp:cNvPr id="0" name=""/>
        <dsp:cNvSpPr/>
      </dsp:nvSpPr>
      <dsp:spPr>
        <a:xfrm rot="10800000">
          <a:off x="1342136" y="5157916"/>
          <a:ext cx="2582092" cy="804777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CEB6C4-6232-4DDB-BB38-3374AAD5A81D}">
      <dsp:nvSpPr>
        <dsp:cNvPr id="0" name=""/>
        <dsp:cNvSpPr/>
      </dsp:nvSpPr>
      <dsp:spPr>
        <a:xfrm>
          <a:off x="840" y="4487268"/>
          <a:ext cx="2682592" cy="2146073"/>
        </a:xfrm>
        <a:prstGeom prst="roundRect">
          <a:avLst>
            <a:gd name="adj" fmla="val 10000"/>
          </a:avLst>
        </a:prstGeom>
        <a:solidFill>
          <a:schemeClr val="accent5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Employee Growth &amp; Development</a:t>
          </a:r>
          <a:endParaRPr lang="en-US" sz="3400" kern="1200" dirty="0"/>
        </a:p>
      </dsp:txBody>
      <dsp:txXfrm>
        <a:off x="63696" y="4550124"/>
        <a:ext cx="2556880" cy="2020361"/>
      </dsp:txXfrm>
    </dsp:sp>
    <dsp:sp modelId="{CF5341F3-74EA-481D-BD4A-935828956C5E}">
      <dsp:nvSpPr>
        <dsp:cNvPr id="0" name=""/>
        <dsp:cNvSpPr/>
      </dsp:nvSpPr>
      <dsp:spPr>
        <a:xfrm rot="13500000">
          <a:off x="2177824" y="3140386"/>
          <a:ext cx="2582092" cy="804777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shade val="90000"/>
            <a:hueOff val="62906"/>
            <a:satOff val="-7577"/>
            <a:lumOff val="824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09D729-39A6-4F8B-93D7-2568950B5B89}">
      <dsp:nvSpPr>
        <dsp:cNvPr id="0" name=""/>
        <dsp:cNvSpPr/>
      </dsp:nvSpPr>
      <dsp:spPr>
        <a:xfrm>
          <a:off x="1214666" y="1556831"/>
          <a:ext cx="2682592" cy="2146073"/>
        </a:xfrm>
        <a:prstGeom prst="roundRect">
          <a:avLst>
            <a:gd name="adj" fmla="val 10000"/>
          </a:avLst>
        </a:prstGeom>
        <a:solidFill>
          <a:schemeClr val="accent5">
            <a:shade val="80000"/>
            <a:hueOff val="62960"/>
            <a:satOff val="-7671"/>
            <a:lumOff val="868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Employee Involvement</a:t>
          </a:r>
        </a:p>
      </dsp:txBody>
      <dsp:txXfrm>
        <a:off x="1277522" y="1619687"/>
        <a:ext cx="2556880" cy="2020361"/>
      </dsp:txXfrm>
    </dsp:sp>
    <dsp:sp modelId="{DCD1C173-4280-47A5-9E18-3CFFBB66B72E}">
      <dsp:nvSpPr>
        <dsp:cNvPr id="0" name=""/>
        <dsp:cNvSpPr/>
      </dsp:nvSpPr>
      <dsp:spPr>
        <a:xfrm rot="16200000">
          <a:off x="4195353" y="2304698"/>
          <a:ext cx="2582092" cy="804777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shade val="90000"/>
            <a:hueOff val="125812"/>
            <a:satOff val="-15155"/>
            <a:lumOff val="1648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38E5A5-351B-4F7B-B539-7413F83D42C6}">
      <dsp:nvSpPr>
        <dsp:cNvPr id="0" name=""/>
        <dsp:cNvSpPr/>
      </dsp:nvSpPr>
      <dsp:spPr>
        <a:xfrm>
          <a:off x="4145103" y="343004"/>
          <a:ext cx="2682592" cy="2146073"/>
        </a:xfrm>
        <a:prstGeom prst="roundRect">
          <a:avLst>
            <a:gd name="adj" fmla="val 10000"/>
          </a:avLst>
        </a:prstGeom>
        <a:solidFill>
          <a:schemeClr val="accent5">
            <a:shade val="80000"/>
            <a:hueOff val="125921"/>
            <a:satOff val="-15342"/>
            <a:lumOff val="1737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Employee Recognition</a:t>
          </a:r>
        </a:p>
      </dsp:txBody>
      <dsp:txXfrm>
        <a:off x="4207959" y="405860"/>
        <a:ext cx="2556880" cy="2020361"/>
      </dsp:txXfrm>
    </dsp:sp>
    <dsp:sp modelId="{30812BD2-5CE4-4AE2-9B6C-E985BDC51B5A}">
      <dsp:nvSpPr>
        <dsp:cNvPr id="0" name=""/>
        <dsp:cNvSpPr/>
      </dsp:nvSpPr>
      <dsp:spPr>
        <a:xfrm rot="18900000">
          <a:off x="6212883" y="3140386"/>
          <a:ext cx="2582092" cy="804777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shade val="90000"/>
            <a:hueOff val="188718"/>
            <a:satOff val="-22732"/>
            <a:lumOff val="2472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2EEC00-A397-42BE-AF7F-B0DFC42A58BC}">
      <dsp:nvSpPr>
        <dsp:cNvPr id="0" name=""/>
        <dsp:cNvSpPr/>
      </dsp:nvSpPr>
      <dsp:spPr>
        <a:xfrm>
          <a:off x="7075540" y="1556831"/>
          <a:ext cx="2682592" cy="2146073"/>
        </a:xfrm>
        <a:prstGeom prst="roundRect">
          <a:avLst>
            <a:gd name="adj" fmla="val 10000"/>
          </a:avLst>
        </a:prstGeom>
        <a:solidFill>
          <a:schemeClr val="accent5">
            <a:shade val="80000"/>
            <a:hueOff val="188881"/>
            <a:satOff val="-23014"/>
            <a:lumOff val="2605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Work-life Balance</a:t>
          </a:r>
        </a:p>
      </dsp:txBody>
      <dsp:txXfrm>
        <a:off x="7138396" y="1619687"/>
        <a:ext cx="2556880" cy="2020361"/>
      </dsp:txXfrm>
    </dsp:sp>
    <dsp:sp modelId="{2971C5B1-ED64-43FF-85E6-0861FC7F077F}">
      <dsp:nvSpPr>
        <dsp:cNvPr id="0" name=""/>
        <dsp:cNvSpPr/>
      </dsp:nvSpPr>
      <dsp:spPr>
        <a:xfrm>
          <a:off x="7048571" y="5157916"/>
          <a:ext cx="2582092" cy="804777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shade val="90000"/>
            <a:hueOff val="251624"/>
            <a:satOff val="-30310"/>
            <a:lumOff val="3296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24FA45-63BD-4053-8E74-6B33EDFCBABB}">
      <dsp:nvSpPr>
        <dsp:cNvPr id="0" name=""/>
        <dsp:cNvSpPr/>
      </dsp:nvSpPr>
      <dsp:spPr>
        <a:xfrm>
          <a:off x="8289367" y="4487268"/>
          <a:ext cx="2682592" cy="2146073"/>
        </a:xfrm>
        <a:prstGeom prst="roundRect">
          <a:avLst>
            <a:gd name="adj" fmla="val 10000"/>
          </a:avLst>
        </a:prstGeom>
        <a:solidFill>
          <a:schemeClr val="accent5">
            <a:shade val="80000"/>
            <a:hueOff val="251841"/>
            <a:satOff val="-30685"/>
            <a:lumOff val="3474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Health &amp; Safety</a:t>
          </a:r>
        </a:p>
      </dsp:txBody>
      <dsp:txXfrm>
        <a:off x="8352223" y="4550124"/>
        <a:ext cx="2556880" cy="20203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6400" y="4489452"/>
            <a:ext cx="32918400" cy="9550400"/>
          </a:xfrm>
        </p:spPr>
        <p:txBody>
          <a:bodyPr anchor="b"/>
          <a:lstStyle>
            <a:lvl1pPr algn="ctr">
              <a:defRPr sz="21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6400" y="14408152"/>
            <a:ext cx="32918400" cy="6623048"/>
          </a:xfrm>
        </p:spPr>
        <p:txBody>
          <a:bodyPr/>
          <a:lstStyle>
            <a:lvl1pPr marL="0" indent="0" algn="ctr">
              <a:buNone/>
              <a:defRPr sz="8640"/>
            </a:lvl1pPr>
            <a:lvl2pPr marL="1645920" indent="0" algn="ctr">
              <a:buNone/>
              <a:defRPr sz="7200"/>
            </a:lvl2pPr>
            <a:lvl3pPr marL="3291840" indent="0" algn="ctr">
              <a:buNone/>
              <a:defRPr sz="6480"/>
            </a:lvl3pPr>
            <a:lvl4pPr marL="4937760" indent="0" algn="ctr">
              <a:buNone/>
              <a:defRPr sz="5760"/>
            </a:lvl4pPr>
            <a:lvl5pPr marL="6583680" indent="0" algn="ctr">
              <a:buNone/>
              <a:defRPr sz="5760"/>
            </a:lvl5pPr>
            <a:lvl6pPr marL="8229600" indent="0" algn="ctr">
              <a:buNone/>
              <a:defRPr sz="5760"/>
            </a:lvl6pPr>
            <a:lvl7pPr marL="9875520" indent="0" algn="ctr">
              <a:buNone/>
              <a:defRPr sz="5760"/>
            </a:lvl7pPr>
            <a:lvl8pPr marL="11521440" indent="0" algn="ctr">
              <a:buNone/>
              <a:defRPr sz="5760"/>
            </a:lvl8pPr>
            <a:lvl9pPr marL="13167360" indent="0" algn="ctr">
              <a:buNone/>
              <a:defRPr sz="57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6D6F6-FC8F-447C-9BB6-91891D3BCF69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233E0-9059-4C83-A11D-35246D7EE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832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6D6F6-FC8F-447C-9BB6-91891D3BCF69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233E0-9059-4C83-A11D-35246D7EE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518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4660" y="6838954"/>
            <a:ext cx="37856160" cy="11410948"/>
          </a:xfrm>
        </p:spPr>
        <p:txBody>
          <a:bodyPr anchor="b"/>
          <a:lstStyle>
            <a:lvl1pPr>
              <a:defRPr sz="21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4660" y="18357854"/>
            <a:ext cx="37856160" cy="6000748"/>
          </a:xfrm>
        </p:spPr>
        <p:txBody>
          <a:bodyPr/>
          <a:lstStyle>
            <a:lvl1pPr marL="0" indent="0">
              <a:buNone/>
              <a:defRPr sz="8640">
                <a:solidFill>
                  <a:schemeClr val="tx1">
                    <a:tint val="75000"/>
                  </a:schemeClr>
                </a:solidFill>
              </a:defRPr>
            </a:lvl1pPr>
            <a:lvl2pPr marL="1645920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2pPr>
            <a:lvl3pPr marL="3291840" indent="0">
              <a:buNone/>
              <a:defRPr sz="6480">
                <a:solidFill>
                  <a:schemeClr val="tx1">
                    <a:tint val="75000"/>
                  </a:schemeClr>
                </a:solidFill>
              </a:defRPr>
            </a:lvl3pPr>
            <a:lvl4pPr marL="493776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4pPr>
            <a:lvl5pPr marL="658368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5pPr>
            <a:lvl6pPr marL="822960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6pPr>
            <a:lvl7pPr marL="987552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7pPr>
            <a:lvl8pPr marL="1152144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8pPr>
            <a:lvl9pPr marL="1316736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6D6F6-FC8F-447C-9BB6-91891D3BCF69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233E0-9059-4C83-A11D-35246D7EE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57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7520" y="7302500"/>
            <a:ext cx="18653760" cy="174053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219920" y="7302500"/>
            <a:ext cx="18653760" cy="174053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6D6F6-FC8F-447C-9BB6-91891D3BCF69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233E0-9059-4C83-A11D-35246D7EE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911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1460502"/>
            <a:ext cx="37856160" cy="530225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3239" y="6724652"/>
            <a:ext cx="18568033" cy="3295648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23239" y="10020300"/>
            <a:ext cx="18568033" cy="147383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19920" y="6724652"/>
            <a:ext cx="18659477" cy="3295648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19920" y="10020300"/>
            <a:ext cx="18659477" cy="147383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6D6F6-FC8F-447C-9BB6-91891D3BCF69}" type="datetimeFigureOut">
              <a:rPr lang="en-US" smtClean="0"/>
              <a:t>9/15/26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233E0-9059-4C83-A11D-35246D7EE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928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6D6F6-FC8F-447C-9BB6-91891D3BCF69}" type="datetimeFigureOut">
              <a:rPr lang="en-US" smtClean="0"/>
              <a:t>9/15/26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233E0-9059-4C83-A11D-35246D7EE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885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6D6F6-FC8F-447C-9BB6-91891D3BCF69}" type="datetimeFigureOut">
              <a:rPr lang="en-US" smtClean="0"/>
              <a:t>9/15/26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233E0-9059-4C83-A11D-35246D7EE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595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9" y="1828800"/>
            <a:ext cx="14156053" cy="6400800"/>
          </a:xfrm>
        </p:spPr>
        <p:txBody>
          <a:bodyPr anchor="b"/>
          <a:lstStyle>
            <a:lvl1pPr>
              <a:defRPr sz="11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59477" y="3949702"/>
            <a:ext cx="22219920" cy="19494500"/>
          </a:xfrm>
        </p:spPr>
        <p:txBody>
          <a:bodyPr/>
          <a:lstStyle>
            <a:lvl1pPr>
              <a:defRPr sz="11520"/>
            </a:lvl1pPr>
            <a:lvl2pPr>
              <a:defRPr sz="10080"/>
            </a:lvl2pPr>
            <a:lvl3pPr>
              <a:defRPr sz="864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9" y="8229600"/>
            <a:ext cx="14156053" cy="15246352"/>
          </a:xfrm>
        </p:spPr>
        <p:txBody>
          <a:bodyPr/>
          <a:lstStyle>
            <a:lvl1pPr marL="0" indent="0">
              <a:buNone/>
              <a:defRPr sz="576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6D6F6-FC8F-447C-9BB6-91891D3BCF69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233E0-9059-4C83-A11D-35246D7EE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294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9" y="1828800"/>
            <a:ext cx="14156053" cy="6400800"/>
          </a:xfrm>
        </p:spPr>
        <p:txBody>
          <a:bodyPr anchor="b"/>
          <a:lstStyle>
            <a:lvl1pPr>
              <a:defRPr sz="11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659477" y="3949702"/>
            <a:ext cx="22219920" cy="19494500"/>
          </a:xfrm>
        </p:spPr>
        <p:txBody>
          <a:bodyPr anchor="t"/>
          <a:lstStyle>
            <a:lvl1pPr marL="0" indent="0">
              <a:buNone/>
              <a:defRPr sz="11520"/>
            </a:lvl1pPr>
            <a:lvl2pPr marL="1645920" indent="0">
              <a:buNone/>
              <a:defRPr sz="10080"/>
            </a:lvl2pPr>
            <a:lvl3pPr marL="3291840" indent="0">
              <a:buNone/>
              <a:defRPr sz="8640"/>
            </a:lvl3pPr>
            <a:lvl4pPr marL="4937760" indent="0">
              <a:buNone/>
              <a:defRPr sz="7200"/>
            </a:lvl4pPr>
            <a:lvl5pPr marL="6583680" indent="0">
              <a:buNone/>
              <a:defRPr sz="7200"/>
            </a:lvl5pPr>
            <a:lvl6pPr marL="8229600" indent="0">
              <a:buNone/>
              <a:defRPr sz="7200"/>
            </a:lvl6pPr>
            <a:lvl7pPr marL="9875520" indent="0">
              <a:buNone/>
              <a:defRPr sz="7200"/>
            </a:lvl7pPr>
            <a:lvl8pPr marL="11521440" indent="0">
              <a:buNone/>
              <a:defRPr sz="7200"/>
            </a:lvl8pPr>
            <a:lvl9pPr marL="13167360" indent="0">
              <a:buNone/>
              <a:defRPr sz="7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9" y="8229600"/>
            <a:ext cx="14156053" cy="15246352"/>
          </a:xfrm>
        </p:spPr>
        <p:txBody>
          <a:bodyPr/>
          <a:lstStyle>
            <a:lvl1pPr marL="0" indent="0">
              <a:buNone/>
              <a:defRPr sz="576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6D6F6-FC8F-447C-9BB6-91891D3BCF69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233E0-9059-4C83-A11D-35246D7EE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537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6D6F6-FC8F-447C-9BB6-91891D3BCF69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233E0-9059-4C83-A11D-35246D7EE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459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409640" y="1460500"/>
            <a:ext cx="9464040" cy="2324735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7520" y="1460500"/>
            <a:ext cx="27843480" cy="2324735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6D6F6-FC8F-447C-9BB6-91891D3BCF69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233E0-9059-4C83-A11D-35246D7EE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939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17520" y="1460502"/>
            <a:ext cx="37856160" cy="53022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0" y="7302500"/>
            <a:ext cx="37856160" cy="174053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17520" y="25425402"/>
            <a:ext cx="9875520" cy="14605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6D6F6-FC8F-447C-9BB6-91891D3BCF69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38960" y="25425402"/>
            <a:ext cx="14813280" cy="14605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998160" y="25425402"/>
            <a:ext cx="9875520" cy="14605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0233E0-9059-4C83-A11D-35246D7EE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457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291840" rtl="0" eaLnBrk="1" latinLnBrk="0" hangingPunct="1">
        <a:lnSpc>
          <a:spcPct val="90000"/>
        </a:lnSpc>
        <a:spcBef>
          <a:spcPct val="0"/>
        </a:spcBef>
        <a:buNone/>
        <a:defRPr sz="15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22960" indent="-822960" algn="l" defTabSz="3291840" rtl="0" eaLnBrk="1" latinLnBrk="0" hangingPunct="1">
        <a:lnSpc>
          <a:spcPct val="90000"/>
        </a:lnSpc>
        <a:spcBef>
          <a:spcPts val="36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1pPr>
      <a:lvl2pPr marL="246888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11480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740664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905256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48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234440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99032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2pPr>
      <a:lvl3pPr marL="32918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3pPr>
      <a:lvl4pPr marL="49377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658368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822960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98755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15214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1673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18" Type="http://schemas.openxmlformats.org/officeDocument/2006/relationships/image" Target="../media/image2.png"/><Relationship Id="rId3" Type="http://schemas.openxmlformats.org/officeDocument/2006/relationships/diagramData" Target="../diagrams/data1.xml"/><Relationship Id="rId21" Type="http://schemas.openxmlformats.org/officeDocument/2006/relationships/image" Target="../media/image5.svg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image" Target="../media/image1.png"/><Relationship Id="rId16" Type="http://schemas.openxmlformats.org/officeDocument/2006/relationships/diagramColors" Target="../diagrams/colors3.xml"/><Relationship Id="rId20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19" Type="http://schemas.openxmlformats.org/officeDocument/2006/relationships/image" Target="../media/image3.svg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CEAF5F6-9F4B-A2DB-C44C-3FA49E96CC4E}"/>
              </a:ext>
            </a:extLst>
          </p:cNvPr>
          <p:cNvSpPr/>
          <p:nvPr/>
        </p:nvSpPr>
        <p:spPr>
          <a:xfrm>
            <a:off x="14830425" y="0"/>
            <a:ext cx="14230350" cy="27432000"/>
          </a:xfrm>
          <a:prstGeom prst="rect">
            <a:avLst/>
          </a:prstGeom>
          <a:solidFill>
            <a:srgbClr val="793140"/>
          </a:solidFill>
          <a:ln>
            <a:solidFill>
              <a:srgbClr val="3857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43000" tIns="571500" rIns="1143000" rtlCol="0" anchor="ctr"/>
          <a:lstStyle/>
          <a:p>
            <a:endParaRPr lang="en-US" sz="8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8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8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7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Organizations that used psychologically healthy workplace practices during COVID saw higher</a:t>
            </a:r>
            <a:r>
              <a:rPr lang="en-US" sz="72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employee well-being</a:t>
            </a:r>
            <a:r>
              <a:rPr lang="en-US" sz="7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and </a:t>
            </a:r>
            <a:r>
              <a:rPr lang="en-US" sz="72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positive organizational outcomes</a:t>
            </a:r>
            <a:r>
              <a:rPr lang="en-US" sz="7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endParaRPr lang="en-US" sz="7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7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8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8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72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Employee involvement</a:t>
            </a:r>
            <a:r>
              <a:rPr lang="en-US" sz="7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72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recognition</a:t>
            </a:r>
            <a:r>
              <a:rPr lang="en-US" sz="7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and </a:t>
            </a:r>
            <a:r>
              <a:rPr lang="en-US" sz="72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growth &amp; development </a:t>
            </a:r>
            <a:r>
              <a:rPr lang="en-US" sz="7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were all important predictors.</a:t>
            </a:r>
          </a:p>
          <a:p>
            <a:endParaRPr lang="en-US" sz="8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8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8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8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8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8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8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8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8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C19A4FF-BB8B-9071-64A7-56B7859E2D91}"/>
              </a:ext>
            </a:extLst>
          </p:cNvPr>
          <p:cNvSpPr txBox="1"/>
          <p:nvPr/>
        </p:nvSpPr>
        <p:spPr>
          <a:xfrm>
            <a:off x="29805819" y="655865"/>
            <a:ext cx="1316295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Organizations that </a:t>
            </a:r>
            <a:r>
              <a:rPr lang="en-US" sz="3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offered 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more</a:t>
            </a:r>
            <a:r>
              <a:rPr lang="en-US" sz="3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employee recognition 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programs had higher</a:t>
            </a:r>
            <a:r>
              <a:rPr lang="en-US" sz="3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employee wellbeing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D74E19D-E9DA-7F39-1760-6CF0201A3406}"/>
              </a:ext>
            </a:extLst>
          </p:cNvPr>
          <p:cNvSpPr txBox="1"/>
          <p:nvPr/>
        </p:nvSpPr>
        <p:spPr>
          <a:xfrm>
            <a:off x="827026" y="3070175"/>
            <a:ext cx="12927074" cy="3067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3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Intro</a:t>
            </a:r>
          </a:p>
          <a:p>
            <a:pPr marL="571500" marR="0" indent="-5715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COVID caused massive organizational change and uncertainty in workplaces. </a:t>
            </a:r>
          </a:p>
          <a:p>
            <a:pPr marL="571500" marR="0" indent="-5715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Psychologically healthy workplace (PHW) programs give specific ways to address major org change.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5E7282DE-748F-62D1-77F6-0650BA4270EF}"/>
                  </a:ext>
                </a:extLst>
              </p:cNvPr>
              <p:cNvSpPr txBox="1"/>
              <p:nvPr/>
            </p:nvSpPr>
            <p:spPr>
              <a:xfrm>
                <a:off x="908774" y="12260365"/>
                <a:ext cx="12557207" cy="49346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3600" b="1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Methods</a:t>
                </a:r>
              </a:p>
              <a:p>
                <a:pPr marL="571500" indent="-571500">
                  <a:spcAft>
                    <a:spcPts val="800"/>
                  </a:spcAft>
                  <a:buFont typeface="Arial" panose="020B0604020202020204" pitchFamily="34" charset="0"/>
                  <a:buChar char="•"/>
                </a:pPr>
                <a:r>
                  <a:rPr lang="en-US" sz="36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344 employees (response rate 28%); Oct ’20 – Feb ’21.</a:t>
                </a:r>
              </a:p>
              <a:p>
                <a:pPr marL="571500" marR="0" indent="-571500">
                  <a:spcBef>
                    <a:spcPts val="0"/>
                  </a:spcBef>
                  <a:spcAft>
                    <a:spcPts val="800"/>
                  </a:spcAft>
                  <a:buFont typeface="Arial" panose="020B0604020202020204" pitchFamily="34" charset="0"/>
                  <a:buChar char="•"/>
                </a:pPr>
                <a:r>
                  <a:rPr lang="en-US" sz="3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10 </a:t>
                </a:r>
                <a:r>
                  <a:rPr lang="en-US" sz="36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orgs (e.g., manufacturing, restaurant/hospitality, clinical services, nonprofit, government, small/med/large).</a:t>
                </a:r>
              </a:p>
              <a:p>
                <a:pPr marL="571500" marR="0" indent="-571500">
                  <a:spcBef>
                    <a:spcPts val="0"/>
                  </a:spcBef>
                  <a:spcAft>
                    <a:spcPts val="800"/>
                  </a:spcAft>
                  <a:buFont typeface="Arial" panose="020B0604020202020204" pitchFamily="34" charset="0"/>
                  <a:buChar char="•"/>
                </a:pPr>
                <a:r>
                  <a:rPr lang="en-US" sz="36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Participants: mostly white (71%), female (60%), full-time (91%), ~50% manager/supervisor;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36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3600" i="1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age 45 (</a:t>
                </a:r>
                <a:r>
                  <a:rPr lang="en-US" sz="3600" i="1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SD</a:t>
                </a:r>
                <a:r>
                  <a:rPr lang="en-US" sz="36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= 12.82),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36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36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3600" i="1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tenure 10 </a:t>
                </a:r>
                <a:r>
                  <a:rPr lang="en-US" sz="36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yrs</a:t>
                </a:r>
                <a:r>
                  <a:rPr lang="en-US" sz="36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(</a:t>
                </a:r>
                <a:r>
                  <a:rPr lang="en-US" sz="3600" i="1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SD</a:t>
                </a:r>
                <a:r>
                  <a:rPr lang="en-US" sz="36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= 9.48).</a:t>
                </a:r>
              </a:p>
              <a:p>
                <a:pPr marL="571500" marR="0" indent="-571500">
                  <a:spcBef>
                    <a:spcPts val="0"/>
                  </a:spcBef>
                  <a:spcAft>
                    <a:spcPts val="800"/>
                  </a:spcAft>
                  <a:buFont typeface="Arial" panose="020B0604020202020204" pitchFamily="34" charset="0"/>
                  <a:buChar char="•"/>
                </a:pPr>
                <a:endParaRPr lang="en-US" sz="36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5E7282DE-748F-62D1-77F6-0650BA4270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8774" y="12260365"/>
                <a:ext cx="12557207" cy="4934684"/>
              </a:xfrm>
              <a:prstGeom prst="rect">
                <a:avLst/>
              </a:prstGeom>
              <a:blipFill>
                <a:blip r:embed="rId2"/>
                <a:stretch>
                  <a:fillRect l="-1456" t="-1852" r="-23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Box 39">
            <a:extLst>
              <a:ext uri="{FF2B5EF4-FFF2-40B4-BE49-F238E27FC236}">
                <a16:creationId xmlns:a16="http://schemas.microsoft.com/office/drawing/2014/main" id="{69BF0A21-2B5D-D759-E928-8C7ABACF1A02}"/>
              </a:ext>
            </a:extLst>
          </p:cNvPr>
          <p:cNvSpPr txBox="1"/>
          <p:nvPr/>
        </p:nvSpPr>
        <p:spPr>
          <a:xfrm>
            <a:off x="827025" y="16867853"/>
            <a:ext cx="13258355" cy="4934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3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Measures</a:t>
            </a:r>
          </a:p>
          <a:p>
            <a:pPr marL="571500" marR="0" indent="-5715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Org’s offering of PHW: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“My employer promotes and supports employee health, safety, and well-being.”</a:t>
            </a:r>
          </a:p>
          <a:p>
            <a:pPr marL="571500" marR="0" indent="-5715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Employees use of PHW: 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Increase in “Using flexible work arrangements (for example, telecommuting, flextime).”</a:t>
            </a:r>
          </a:p>
          <a:p>
            <a:pPr marL="571500" marR="0" indent="-5715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</a:t>
            </a:r>
            <a:r>
              <a:rPr lang="en-US" sz="3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mployee wellbeing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ork stress, motivation, job satisfaction, work-life conflict</a:t>
            </a:r>
          </a:p>
          <a:p>
            <a:pPr marL="571500" indent="-5715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Org outcomes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Job performance &amp; turnover intention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1B7C0BED-E58A-067C-0A93-72AF859EE614}"/>
              </a:ext>
            </a:extLst>
          </p:cNvPr>
          <p:cNvSpPr/>
          <p:nvPr/>
        </p:nvSpPr>
        <p:spPr>
          <a:xfrm>
            <a:off x="1638302" y="7118250"/>
            <a:ext cx="3752847" cy="3686112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PHW practices</a:t>
            </a:r>
          </a:p>
          <a:p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Worklife Balance</a:t>
            </a:r>
          </a:p>
          <a:p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Emp Growth &amp; Dev</a:t>
            </a:r>
          </a:p>
          <a:p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Health &amp; Safety</a:t>
            </a:r>
          </a:p>
          <a:p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Emp Recognition</a:t>
            </a:r>
          </a:p>
          <a:p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Emp Involvement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E8822854-35D0-1E55-81A8-65F2A6F4FC67}"/>
              </a:ext>
            </a:extLst>
          </p:cNvPr>
          <p:cNvSpPr/>
          <p:nvPr/>
        </p:nvSpPr>
        <p:spPr>
          <a:xfrm>
            <a:off x="7920957" y="6426696"/>
            <a:ext cx="3643299" cy="202544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Employee Wellbeing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E59E1AF8-355F-9D4D-3E6C-339A168A276D}"/>
              </a:ext>
            </a:extLst>
          </p:cNvPr>
          <p:cNvSpPr/>
          <p:nvPr/>
        </p:nvSpPr>
        <p:spPr>
          <a:xfrm>
            <a:off x="7920957" y="9423896"/>
            <a:ext cx="3643299" cy="202544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Organizational Improvements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0BCD1BCD-20A1-F38B-EAA1-4EBB6902425B}"/>
              </a:ext>
            </a:extLst>
          </p:cNvPr>
          <p:cNvCxnSpPr>
            <a:cxnSpLocks/>
            <a:stCxn id="43" idx="6"/>
            <a:endCxn id="44" idx="2"/>
          </p:cNvCxnSpPr>
          <p:nvPr/>
        </p:nvCxnSpPr>
        <p:spPr>
          <a:xfrm flipV="1">
            <a:off x="5391149" y="7439416"/>
            <a:ext cx="2529808" cy="152189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B521E8AF-F60D-A052-968D-82ABD2FFBDEE}"/>
              </a:ext>
            </a:extLst>
          </p:cNvPr>
          <p:cNvCxnSpPr>
            <a:cxnSpLocks/>
            <a:stCxn id="43" idx="6"/>
          </p:cNvCxnSpPr>
          <p:nvPr/>
        </p:nvCxnSpPr>
        <p:spPr>
          <a:xfrm>
            <a:off x="5391149" y="8961306"/>
            <a:ext cx="2454090" cy="160559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645B7F17-4F22-F17A-BCFE-F9D23187B977}"/>
              </a:ext>
            </a:extLst>
          </p:cNvPr>
          <p:cNvSpPr txBox="1"/>
          <p:nvPr/>
        </p:nvSpPr>
        <p:spPr>
          <a:xfrm>
            <a:off x="5924389" y="7875861"/>
            <a:ext cx="10575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71F436E-BFB2-0AB0-3F0E-C0165A606EC7}"/>
              </a:ext>
            </a:extLst>
          </p:cNvPr>
          <p:cNvSpPr txBox="1"/>
          <p:nvPr/>
        </p:nvSpPr>
        <p:spPr>
          <a:xfrm>
            <a:off x="5960182" y="9764101"/>
            <a:ext cx="919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09B2B94-8A24-A589-E07A-2BD029EB10D5}"/>
              </a:ext>
            </a:extLst>
          </p:cNvPr>
          <p:cNvSpPr txBox="1"/>
          <p:nvPr/>
        </p:nvSpPr>
        <p:spPr>
          <a:xfrm>
            <a:off x="9015293" y="8707183"/>
            <a:ext cx="8132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B982BE01-1EB8-4FA3-3321-63CA0E696566}"/>
              </a:ext>
            </a:extLst>
          </p:cNvPr>
          <p:cNvCxnSpPr>
            <a:cxnSpLocks/>
          </p:cNvCxnSpPr>
          <p:nvPr/>
        </p:nvCxnSpPr>
        <p:spPr>
          <a:xfrm>
            <a:off x="8959059" y="8452136"/>
            <a:ext cx="0" cy="97176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F8AFB21F-4CE8-6F6F-B94B-C7B0E22AEB7F}"/>
              </a:ext>
            </a:extLst>
          </p:cNvPr>
          <p:cNvCxnSpPr>
            <a:cxnSpLocks/>
          </p:cNvCxnSpPr>
          <p:nvPr/>
        </p:nvCxnSpPr>
        <p:spPr>
          <a:xfrm>
            <a:off x="10251318" y="8452136"/>
            <a:ext cx="0" cy="946878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C814C4DA-CFFC-C423-1030-FABEB1322DD7}"/>
              </a:ext>
            </a:extLst>
          </p:cNvPr>
          <p:cNvSpPr txBox="1"/>
          <p:nvPr/>
        </p:nvSpPr>
        <p:spPr>
          <a:xfrm>
            <a:off x="10371002" y="8707183"/>
            <a:ext cx="8132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88EA020-5BE1-45DA-D2E0-DCD5E8D0C54C}"/>
              </a:ext>
            </a:extLst>
          </p:cNvPr>
          <p:cNvSpPr txBox="1"/>
          <p:nvPr/>
        </p:nvSpPr>
        <p:spPr>
          <a:xfrm>
            <a:off x="4461896" y="11228563"/>
            <a:ext cx="38576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PATH model (Grawitch et al., 2006)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527575E-4D89-EE09-A0D2-25A8035C6A81}"/>
              </a:ext>
            </a:extLst>
          </p:cNvPr>
          <p:cNvSpPr txBox="1"/>
          <p:nvPr/>
        </p:nvSpPr>
        <p:spPr>
          <a:xfrm>
            <a:off x="827025" y="22352569"/>
            <a:ext cx="13475128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3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Results</a:t>
            </a:r>
          </a:p>
          <a:p>
            <a:pPr marL="571500" marR="0" indent="-5715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H1 and H2 supported. Direct effects of offering and use of PHW predicted outcomes (scan QR code for tables).</a:t>
            </a:r>
          </a:p>
          <a:p>
            <a:pPr marL="571500" indent="-5715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H3 and H4 supported. Indirect effects of offering and use thru each outcome was supported (scan QR code for tables).</a:t>
            </a:r>
          </a:p>
          <a:p>
            <a:pPr marL="571500" marR="0" indent="-5715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Emp involvement, recognition, and growth &amp; development predicted wellbeing and performance (see figures to right).</a:t>
            </a: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12F39FDD-5389-7368-460C-B717184C8B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8883502"/>
              </p:ext>
            </p:extLst>
          </p:nvPr>
        </p:nvGraphicFramePr>
        <p:xfrm>
          <a:off x="31233979" y="1561666"/>
          <a:ext cx="10972800" cy="7315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AADA8B6-F7EC-41F3-B7BA-634616A045EB}"/>
              </a:ext>
            </a:extLst>
          </p:cNvPr>
          <p:cNvSpPr txBox="1"/>
          <p:nvPr/>
        </p:nvSpPr>
        <p:spPr>
          <a:xfrm>
            <a:off x="31314627" y="8899845"/>
            <a:ext cx="1097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Multiple Regression: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F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(5, 322) = 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  <a:ea typeface="Times New Roman" panose="02020603050405020304" pitchFamily="18" charset="0"/>
              </a:rPr>
              <a:t>23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.598,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 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 &lt; .001,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R</a:t>
            </a: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2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=.268 | 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** </a:t>
            </a: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p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 &lt; .001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6FC4B2BC-7FAA-309E-2B3B-F179EE47B5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29070916"/>
              </p:ext>
            </p:extLst>
          </p:nvPr>
        </p:nvGraphicFramePr>
        <p:xfrm>
          <a:off x="31108384" y="10723102"/>
          <a:ext cx="10972800" cy="7315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544ADF1-5C90-11D8-9765-94298F618C0E}"/>
              </a:ext>
            </a:extLst>
          </p:cNvPr>
          <p:cNvSpPr txBox="1"/>
          <p:nvPr/>
        </p:nvSpPr>
        <p:spPr>
          <a:xfrm>
            <a:off x="30686439" y="17994024"/>
            <a:ext cx="12067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Multiple Regression: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 F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(5, 251) = 17.122,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 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 &lt; .001,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R</a:t>
            </a: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2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=.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  <a:ea typeface="Times New Roman" panose="02020603050405020304" pitchFamily="18" charset="0"/>
              </a:rPr>
              <a:t>254 |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+mn-cs"/>
              </a:rPr>
              <a:t>**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+mn-cs"/>
              </a:rPr>
              <a:t>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+mn-cs"/>
              </a:rPr>
              <a:t> &lt; .0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1 * </a:t>
            </a:r>
            <a:r>
              <a:rPr lang="en-US" sz="2400" i="1" dirty="0">
                <a:solidFill>
                  <a:prstClr val="black"/>
                </a:solidFill>
                <a:latin typeface="Calibri" panose="020F0502020204030204"/>
              </a:rPr>
              <a:t>p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 &lt; .05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D3C9649C-5A0D-A3B8-ED0C-857404CE84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38574731"/>
              </p:ext>
            </p:extLst>
          </p:nvPr>
        </p:nvGraphicFramePr>
        <p:xfrm>
          <a:off x="31233979" y="19465285"/>
          <a:ext cx="10972800" cy="7315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80545CC6-9F95-27D7-C0F7-6ED344D374F1}"/>
              </a:ext>
            </a:extLst>
          </p:cNvPr>
          <p:cNvSpPr txBox="1"/>
          <p:nvPr/>
        </p:nvSpPr>
        <p:spPr>
          <a:xfrm>
            <a:off x="30992072" y="26709844"/>
            <a:ext cx="114566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400" dirty="0">
                <a:solidFill>
                  <a:prstClr val="black"/>
                </a:solidFill>
                <a:ea typeface="Times New Roman" panose="02020603050405020304" pitchFamily="18" charset="0"/>
              </a:rPr>
              <a:t>Multiple Regression</a:t>
            </a:r>
            <a:r>
              <a:rPr lang="en-US" sz="2400" i="1" dirty="0">
                <a:solidFill>
                  <a:prstClr val="black"/>
                </a:solidFill>
                <a:ea typeface="Times New Roman" panose="02020603050405020304" pitchFamily="18" charset="0"/>
              </a:rPr>
              <a:t>: F</a:t>
            </a:r>
            <a:r>
              <a:rPr lang="en-US" sz="2400" dirty="0">
                <a:solidFill>
                  <a:prstClr val="black"/>
                </a:solidFill>
                <a:ea typeface="Times New Roman" panose="02020603050405020304" pitchFamily="18" charset="0"/>
              </a:rPr>
              <a:t>(5, 251) = 23.394,</a:t>
            </a:r>
            <a:r>
              <a:rPr lang="en-US" sz="2400" i="1" dirty="0">
                <a:solidFill>
                  <a:prstClr val="black"/>
                </a:solidFill>
                <a:ea typeface="Times New Roman" panose="02020603050405020304" pitchFamily="18" charset="0"/>
              </a:rPr>
              <a:t> p</a:t>
            </a:r>
            <a:r>
              <a:rPr lang="en-US" sz="2400" dirty="0">
                <a:solidFill>
                  <a:prstClr val="black"/>
                </a:solidFill>
                <a:ea typeface="Times New Roman" panose="02020603050405020304" pitchFamily="18" charset="0"/>
              </a:rPr>
              <a:t> &lt; .001, </a:t>
            </a:r>
            <a:r>
              <a:rPr lang="en-US" sz="2400" i="1" dirty="0">
                <a:solidFill>
                  <a:prstClr val="black"/>
                </a:solidFill>
                <a:ea typeface="Times New Roman" panose="02020603050405020304" pitchFamily="18" charset="0"/>
              </a:rPr>
              <a:t>R</a:t>
            </a:r>
            <a:r>
              <a:rPr lang="en-US" sz="2400" baseline="30000" dirty="0">
                <a:solidFill>
                  <a:prstClr val="black"/>
                </a:solidFill>
                <a:ea typeface="Times New Roman" panose="02020603050405020304" pitchFamily="18" charset="0"/>
              </a:rPr>
              <a:t>2</a:t>
            </a:r>
            <a:r>
              <a:rPr lang="en-US" sz="2400" dirty="0">
                <a:solidFill>
                  <a:prstClr val="black"/>
                </a:solidFill>
                <a:ea typeface="Times New Roman" panose="02020603050405020304" pitchFamily="18" charset="0"/>
              </a:rPr>
              <a:t>=.318 |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+mn-cs"/>
              </a:rPr>
              <a:t>**p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+mn-cs"/>
              </a:rPr>
              <a:t> &lt; .0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1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79F38CE-7FD8-94ED-FD9C-5938D612DD7D}"/>
              </a:ext>
            </a:extLst>
          </p:cNvPr>
          <p:cNvSpPr txBox="1"/>
          <p:nvPr/>
        </p:nvSpPr>
        <p:spPr>
          <a:xfrm>
            <a:off x="29805819" y="9769296"/>
            <a:ext cx="1316295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Employees who increased their use of </a:t>
            </a:r>
            <a:r>
              <a:rPr lang="en-US" sz="3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growth &amp; development 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and </a:t>
            </a:r>
            <a:r>
              <a:rPr lang="en-US" sz="3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employee involvement 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programs had </a:t>
            </a:r>
            <a:r>
              <a:rPr lang="en-US" sz="3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higher wellbeing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US" sz="3600" i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396152C-BFD7-BFF3-5EF9-D7CBA4882CF5}"/>
              </a:ext>
            </a:extLst>
          </p:cNvPr>
          <p:cNvSpPr txBox="1"/>
          <p:nvPr/>
        </p:nvSpPr>
        <p:spPr>
          <a:xfrm>
            <a:off x="29805819" y="18610084"/>
            <a:ext cx="1316295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Employees </a:t>
            </a:r>
            <a:r>
              <a:rPr lang="en-US" sz="3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use 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of</a:t>
            </a:r>
            <a:r>
              <a:rPr lang="en-US" sz="3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growth &amp; development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3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involvement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and </a:t>
            </a:r>
            <a:r>
              <a:rPr lang="en-US" sz="3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recognition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programs linked to better org </a:t>
            </a:r>
            <a:r>
              <a:rPr lang="en-US" sz="3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outcomes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US" sz="3600" i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2" name="Picture 41" descr="Qr code&#10;&#10;Description automatically generated">
            <a:extLst>
              <a:ext uri="{FF2B5EF4-FFF2-40B4-BE49-F238E27FC236}">
                <a16:creationId xmlns:a16="http://schemas.microsoft.com/office/drawing/2014/main" id="{288DF196-2BFE-92FB-1B95-92EB73F1FCC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65707" y="21264867"/>
            <a:ext cx="4572000" cy="4572000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30B5CCFE-94DF-2952-D18A-A3C550E1B948}"/>
              </a:ext>
            </a:extLst>
          </p:cNvPr>
          <p:cNvSpPr txBox="1"/>
          <p:nvPr/>
        </p:nvSpPr>
        <p:spPr>
          <a:xfrm>
            <a:off x="33902249" y="6914439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β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1.08**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49DDCD7-FACB-0548-BE47-CA27D3DB527C}"/>
              </a:ext>
            </a:extLst>
          </p:cNvPr>
          <p:cNvSpPr txBox="1"/>
          <p:nvPr/>
        </p:nvSpPr>
        <p:spPr>
          <a:xfrm>
            <a:off x="34515027" y="5343273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β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.37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BD9F13F-871D-F248-1C45-E144FB660862}"/>
              </a:ext>
            </a:extLst>
          </p:cNvPr>
          <p:cNvSpPr txBox="1"/>
          <p:nvPr/>
        </p:nvSpPr>
        <p:spPr>
          <a:xfrm>
            <a:off x="35577379" y="4276307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β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.28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2E3307F-1D5F-756E-FA2B-31E6C1DAD9FC}"/>
              </a:ext>
            </a:extLst>
          </p:cNvPr>
          <p:cNvSpPr txBox="1"/>
          <p:nvPr/>
        </p:nvSpPr>
        <p:spPr>
          <a:xfrm>
            <a:off x="37831231" y="5343274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β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.01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080838C-5E96-E8AD-9427-72A151F55CE8}"/>
              </a:ext>
            </a:extLst>
          </p:cNvPr>
          <p:cNvSpPr txBox="1"/>
          <p:nvPr/>
        </p:nvSpPr>
        <p:spPr>
          <a:xfrm>
            <a:off x="38399553" y="6843939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β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-.04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CB77223-04B1-B123-5A2B-A8873756FD85}"/>
              </a:ext>
            </a:extLst>
          </p:cNvPr>
          <p:cNvSpPr txBox="1"/>
          <p:nvPr/>
        </p:nvSpPr>
        <p:spPr>
          <a:xfrm>
            <a:off x="33772638" y="16048348"/>
            <a:ext cx="228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β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.53**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446B1DD-B995-51DC-B698-1C63C43EA54D}"/>
              </a:ext>
            </a:extLst>
          </p:cNvPr>
          <p:cNvSpPr txBox="1"/>
          <p:nvPr/>
        </p:nvSpPr>
        <p:spPr>
          <a:xfrm>
            <a:off x="34515027" y="14488103"/>
            <a:ext cx="228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β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.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48**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6E2EB7D-0A27-DEF4-2CFF-3E7832CE53E7}"/>
              </a:ext>
            </a:extLst>
          </p:cNvPr>
          <p:cNvSpPr txBox="1"/>
          <p:nvPr/>
        </p:nvSpPr>
        <p:spPr>
          <a:xfrm>
            <a:off x="36071880" y="13818742"/>
            <a:ext cx="228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β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.34*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81B5C0E-4F66-9DCD-FD6C-EEE900942DE0}"/>
              </a:ext>
            </a:extLst>
          </p:cNvPr>
          <p:cNvSpPr txBox="1"/>
          <p:nvPr/>
        </p:nvSpPr>
        <p:spPr>
          <a:xfrm>
            <a:off x="37586951" y="14488103"/>
            <a:ext cx="228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β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.15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8036EC6-1883-4495-85D7-2F8B603A016C}"/>
              </a:ext>
            </a:extLst>
          </p:cNvPr>
          <p:cNvSpPr txBox="1"/>
          <p:nvPr/>
        </p:nvSpPr>
        <p:spPr>
          <a:xfrm>
            <a:off x="38399553" y="16037334"/>
            <a:ext cx="228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β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.01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F8F4308C-02BA-E870-BC1B-7E238CA0A267}"/>
              </a:ext>
            </a:extLst>
          </p:cNvPr>
          <p:cNvSpPr txBox="1"/>
          <p:nvPr/>
        </p:nvSpPr>
        <p:spPr>
          <a:xfrm>
            <a:off x="33899638" y="24768725"/>
            <a:ext cx="274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β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.87**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B17F6DD5-E9BF-47EC-79EE-A66B65F06BC2}"/>
              </a:ext>
            </a:extLst>
          </p:cNvPr>
          <p:cNvSpPr txBox="1"/>
          <p:nvPr/>
        </p:nvSpPr>
        <p:spPr>
          <a:xfrm>
            <a:off x="34748605" y="23332491"/>
            <a:ext cx="274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β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.58**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51069C7E-3502-44D5-8F0A-603303CDDC7E}"/>
              </a:ext>
            </a:extLst>
          </p:cNvPr>
          <p:cNvSpPr txBox="1"/>
          <p:nvPr/>
        </p:nvSpPr>
        <p:spPr>
          <a:xfrm>
            <a:off x="36222712" y="22555048"/>
            <a:ext cx="274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β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.51**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52EBA60-BEFD-F7DA-1E6D-A3B113185672}"/>
              </a:ext>
            </a:extLst>
          </p:cNvPr>
          <p:cNvSpPr txBox="1"/>
          <p:nvPr/>
        </p:nvSpPr>
        <p:spPr>
          <a:xfrm>
            <a:off x="37854405" y="23332491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β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-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.17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2AD538C1-471C-A783-BB96-B0EA5B14D1CA}"/>
              </a:ext>
            </a:extLst>
          </p:cNvPr>
          <p:cNvSpPr txBox="1"/>
          <p:nvPr/>
        </p:nvSpPr>
        <p:spPr>
          <a:xfrm>
            <a:off x="38477714" y="24768725"/>
            <a:ext cx="274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β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-.12</a:t>
            </a:r>
          </a:p>
        </p:txBody>
      </p:sp>
      <p:pic>
        <p:nvPicPr>
          <p:cNvPr id="74" name="Graphic 73" descr="Podium with solid fill">
            <a:extLst>
              <a:ext uri="{FF2B5EF4-FFF2-40B4-BE49-F238E27FC236}">
                <a16:creationId xmlns:a16="http://schemas.microsoft.com/office/drawing/2014/main" id="{26265820-DA48-ADF5-D9E1-E3B4868BFD8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0681275" y="10901448"/>
            <a:ext cx="2011680" cy="2011680"/>
          </a:xfrm>
          <a:prstGeom prst="rect">
            <a:avLst/>
          </a:prstGeom>
        </p:spPr>
      </p:pic>
      <p:pic>
        <p:nvPicPr>
          <p:cNvPr id="76" name="Graphic 75" descr="Sprouting Seed with solid fill">
            <a:extLst>
              <a:ext uri="{FF2B5EF4-FFF2-40B4-BE49-F238E27FC236}">
                <a16:creationId xmlns:a16="http://schemas.microsoft.com/office/drawing/2014/main" id="{DE9880C6-EAF3-2563-166F-668CBE8F4B8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24586271" y="10753367"/>
            <a:ext cx="2011680" cy="2011680"/>
          </a:xfrm>
          <a:prstGeom prst="rect">
            <a:avLst/>
          </a:prstGeom>
        </p:spPr>
      </p:pic>
      <p:sp>
        <p:nvSpPr>
          <p:cNvPr id="12" name="Graphic 7">
            <a:extLst>
              <a:ext uri="{FF2B5EF4-FFF2-40B4-BE49-F238E27FC236}">
                <a16:creationId xmlns:a16="http://schemas.microsoft.com/office/drawing/2014/main" id="{4866CEA0-18AF-499F-4122-FCFCC73ABAA8}"/>
              </a:ext>
            </a:extLst>
          </p:cNvPr>
          <p:cNvSpPr/>
          <p:nvPr/>
        </p:nvSpPr>
        <p:spPr>
          <a:xfrm>
            <a:off x="21781394" y="22326742"/>
            <a:ext cx="1256803" cy="2173929"/>
          </a:xfrm>
          <a:custGeom>
            <a:avLst/>
            <a:gdLst>
              <a:gd name="connsiteX0" fmla="*/ 321256 w 2089376"/>
              <a:gd name="connsiteY0" fmla="*/ 0 h 3614056"/>
              <a:gd name="connsiteX1" fmla="*/ 0 w 2089376"/>
              <a:gd name="connsiteY1" fmla="*/ 321256 h 3614056"/>
              <a:gd name="connsiteX2" fmla="*/ 0 w 2089376"/>
              <a:gd name="connsiteY2" fmla="*/ 3292801 h 3614056"/>
              <a:gd name="connsiteX3" fmla="*/ 321256 w 2089376"/>
              <a:gd name="connsiteY3" fmla="*/ 3614057 h 3614056"/>
              <a:gd name="connsiteX4" fmla="*/ 1815047 w 2089376"/>
              <a:gd name="connsiteY4" fmla="*/ 3614057 h 3614056"/>
              <a:gd name="connsiteX5" fmla="*/ 2136303 w 2089376"/>
              <a:gd name="connsiteY5" fmla="*/ 3292801 h 3614056"/>
              <a:gd name="connsiteX6" fmla="*/ 2136303 w 2089376"/>
              <a:gd name="connsiteY6" fmla="*/ 321256 h 3614056"/>
              <a:gd name="connsiteX7" fmla="*/ 1815047 w 2089376"/>
              <a:gd name="connsiteY7" fmla="*/ 0 h 3614056"/>
              <a:gd name="connsiteX8" fmla="*/ 321256 w 2089376"/>
              <a:gd name="connsiteY8" fmla="*/ 0 h 3614056"/>
              <a:gd name="connsiteX9" fmla="*/ 889115 w 2089376"/>
              <a:gd name="connsiteY9" fmla="*/ 309397 h 3614056"/>
              <a:gd name="connsiteX10" fmla="*/ 1247302 w 2089376"/>
              <a:gd name="connsiteY10" fmla="*/ 309397 h 3614056"/>
              <a:gd name="connsiteX11" fmla="*/ 1289936 w 2089376"/>
              <a:gd name="connsiteY11" fmla="*/ 369650 h 3614056"/>
              <a:gd name="connsiteX12" fmla="*/ 1247302 w 2089376"/>
              <a:gd name="connsiteY12" fmla="*/ 429903 h 3614056"/>
              <a:gd name="connsiteX13" fmla="*/ 889115 w 2089376"/>
              <a:gd name="connsiteY13" fmla="*/ 429903 h 3614056"/>
              <a:gd name="connsiteX14" fmla="*/ 846480 w 2089376"/>
              <a:gd name="connsiteY14" fmla="*/ 369650 h 3614056"/>
              <a:gd name="connsiteX15" fmla="*/ 889115 w 2089376"/>
              <a:gd name="connsiteY15" fmla="*/ 309397 h 3614056"/>
              <a:gd name="connsiteX16" fmla="*/ 176468 w 2089376"/>
              <a:gd name="connsiteY16" fmla="*/ 738905 h 3614056"/>
              <a:gd name="connsiteX17" fmla="*/ 1959892 w 2089376"/>
              <a:gd name="connsiteY17" fmla="*/ 738905 h 3614056"/>
              <a:gd name="connsiteX18" fmla="*/ 1959892 w 2089376"/>
              <a:gd name="connsiteY18" fmla="*/ 2875208 h 3614056"/>
              <a:gd name="connsiteX19" fmla="*/ 176468 w 2089376"/>
              <a:gd name="connsiteY19" fmla="*/ 2875208 h 3614056"/>
              <a:gd name="connsiteX20" fmla="*/ 176468 w 2089376"/>
              <a:gd name="connsiteY20" fmla="*/ 738905 h 3614056"/>
              <a:gd name="connsiteX21" fmla="*/ 1068180 w 2089376"/>
              <a:gd name="connsiteY21" fmla="*/ 3045747 h 3614056"/>
              <a:gd name="connsiteX22" fmla="*/ 1068180 w 2089376"/>
              <a:gd name="connsiteY22" fmla="*/ 3045747 h 3614056"/>
              <a:gd name="connsiteX23" fmla="*/ 1267066 w 2089376"/>
              <a:gd name="connsiteY23" fmla="*/ 3244633 h 3614056"/>
              <a:gd name="connsiteX24" fmla="*/ 1267066 w 2089376"/>
              <a:gd name="connsiteY24" fmla="*/ 3244633 h 3614056"/>
              <a:gd name="connsiteX25" fmla="*/ 1267066 w 2089376"/>
              <a:gd name="connsiteY25" fmla="*/ 3244633 h 3614056"/>
              <a:gd name="connsiteX26" fmla="*/ 1267066 w 2089376"/>
              <a:gd name="connsiteY26" fmla="*/ 3244633 h 3614056"/>
              <a:gd name="connsiteX27" fmla="*/ 1068180 w 2089376"/>
              <a:gd name="connsiteY27" fmla="*/ 3443519 h 3614056"/>
              <a:gd name="connsiteX28" fmla="*/ 1068180 w 2089376"/>
              <a:gd name="connsiteY28" fmla="*/ 3443519 h 3614056"/>
              <a:gd name="connsiteX29" fmla="*/ 1068180 w 2089376"/>
              <a:gd name="connsiteY29" fmla="*/ 3443519 h 3614056"/>
              <a:gd name="connsiteX30" fmla="*/ 1068180 w 2089376"/>
              <a:gd name="connsiteY30" fmla="*/ 3443519 h 3614056"/>
              <a:gd name="connsiteX31" fmla="*/ 869294 w 2089376"/>
              <a:gd name="connsiteY31" fmla="*/ 3244633 h 3614056"/>
              <a:gd name="connsiteX32" fmla="*/ 869294 w 2089376"/>
              <a:gd name="connsiteY32" fmla="*/ 3244633 h 3614056"/>
              <a:gd name="connsiteX33" fmla="*/ 869294 w 2089376"/>
              <a:gd name="connsiteY33" fmla="*/ 3244633 h 3614056"/>
              <a:gd name="connsiteX34" fmla="*/ 869294 w 2089376"/>
              <a:gd name="connsiteY34" fmla="*/ 3244633 h 3614056"/>
              <a:gd name="connsiteX35" fmla="*/ 1068180 w 2089376"/>
              <a:gd name="connsiteY35" fmla="*/ 3045747 h 3614056"/>
              <a:gd name="connsiteX36" fmla="*/ 1068180 w 2089376"/>
              <a:gd name="connsiteY36" fmla="*/ 3045747 h 3614056"/>
              <a:gd name="connsiteX37" fmla="*/ 1068180 w 2089376"/>
              <a:gd name="connsiteY37" fmla="*/ 3045747 h 3614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089376" h="3614056">
                <a:moveTo>
                  <a:pt x="321256" y="0"/>
                </a:moveTo>
                <a:cubicBezTo>
                  <a:pt x="144562" y="0"/>
                  <a:pt x="0" y="144562"/>
                  <a:pt x="0" y="321256"/>
                </a:cubicBezTo>
                <a:lnTo>
                  <a:pt x="0" y="3292801"/>
                </a:lnTo>
                <a:cubicBezTo>
                  <a:pt x="0" y="3469495"/>
                  <a:pt x="144562" y="3614057"/>
                  <a:pt x="321256" y="3614057"/>
                </a:cubicBezTo>
                <a:lnTo>
                  <a:pt x="1815047" y="3614057"/>
                </a:lnTo>
                <a:cubicBezTo>
                  <a:pt x="1991741" y="3614057"/>
                  <a:pt x="2136303" y="3469495"/>
                  <a:pt x="2136303" y="3292801"/>
                </a:cubicBezTo>
                <a:lnTo>
                  <a:pt x="2136303" y="321256"/>
                </a:lnTo>
                <a:cubicBezTo>
                  <a:pt x="2136303" y="144562"/>
                  <a:pt x="1991741" y="0"/>
                  <a:pt x="1815047" y="0"/>
                </a:cubicBezTo>
                <a:lnTo>
                  <a:pt x="321256" y="0"/>
                </a:lnTo>
                <a:close/>
                <a:moveTo>
                  <a:pt x="889115" y="309397"/>
                </a:moveTo>
                <a:lnTo>
                  <a:pt x="1247302" y="309397"/>
                </a:lnTo>
                <a:cubicBezTo>
                  <a:pt x="1270849" y="309397"/>
                  <a:pt x="1289936" y="336390"/>
                  <a:pt x="1289936" y="369650"/>
                </a:cubicBezTo>
                <a:cubicBezTo>
                  <a:pt x="1289936" y="402911"/>
                  <a:pt x="1270849" y="429903"/>
                  <a:pt x="1247302" y="429903"/>
                </a:cubicBezTo>
                <a:lnTo>
                  <a:pt x="889115" y="429903"/>
                </a:lnTo>
                <a:cubicBezTo>
                  <a:pt x="865567" y="429903"/>
                  <a:pt x="846480" y="402911"/>
                  <a:pt x="846480" y="369650"/>
                </a:cubicBezTo>
                <a:cubicBezTo>
                  <a:pt x="846480" y="336390"/>
                  <a:pt x="865567" y="309397"/>
                  <a:pt x="889115" y="309397"/>
                </a:cubicBezTo>
                <a:close/>
                <a:moveTo>
                  <a:pt x="176468" y="738905"/>
                </a:moveTo>
                <a:lnTo>
                  <a:pt x="1959892" y="738905"/>
                </a:lnTo>
                <a:lnTo>
                  <a:pt x="1959892" y="2875208"/>
                </a:lnTo>
                <a:lnTo>
                  <a:pt x="176468" y="2875208"/>
                </a:lnTo>
                <a:lnTo>
                  <a:pt x="176468" y="738905"/>
                </a:lnTo>
                <a:close/>
                <a:moveTo>
                  <a:pt x="1068180" y="3045747"/>
                </a:moveTo>
                <a:cubicBezTo>
                  <a:pt x="1068180" y="3045747"/>
                  <a:pt x="1068180" y="3045747"/>
                  <a:pt x="1068180" y="3045747"/>
                </a:cubicBezTo>
                <a:cubicBezTo>
                  <a:pt x="1178013" y="3045747"/>
                  <a:pt x="1267066" y="3134799"/>
                  <a:pt x="1267066" y="3244633"/>
                </a:cubicBezTo>
                <a:cubicBezTo>
                  <a:pt x="1267066" y="3244633"/>
                  <a:pt x="1267066" y="3244633"/>
                  <a:pt x="1267066" y="3244633"/>
                </a:cubicBezTo>
                <a:lnTo>
                  <a:pt x="1267066" y="3244633"/>
                </a:lnTo>
                <a:cubicBezTo>
                  <a:pt x="1267066" y="3244633"/>
                  <a:pt x="1267066" y="3244633"/>
                  <a:pt x="1267066" y="3244633"/>
                </a:cubicBezTo>
                <a:cubicBezTo>
                  <a:pt x="1267066" y="3354466"/>
                  <a:pt x="1178013" y="3443519"/>
                  <a:pt x="1068180" y="3443519"/>
                </a:cubicBezTo>
                <a:cubicBezTo>
                  <a:pt x="1068180" y="3443519"/>
                  <a:pt x="1068180" y="3443519"/>
                  <a:pt x="1068180" y="3443519"/>
                </a:cubicBezTo>
                <a:lnTo>
                  <a:pt x="1068180" y="3443519"/>
                </a:lnTo>
                <a:cubicBezTo>
                  <a:pt x="1068180" y="3443519"/>
                  <a:pt x="1068180" y="3443519"/>
                  <a:pt x="1068180" y="3443519"/>
                </a:cubicBezTo>
                <a:cubicBezTo>
                  <a:pt x="958346" y="3443519"/>
                  <a:pt x="869294" y="3354466"/>
                  <a:pt x="869294" y="3244633"/>
                </a:cubicBezTo>
                <a:cubicBezTo>
                  <a:pt x="869294" y="3244633"/>
                  <a:pt x="869294" y="3244633"/>
                  <a:pt x="869294" y="3244633"/>
                </a:cubicBezTo>
                <a:lnTo>
                  <a:pt x="869294" y="3244633"/>
                </a:lnTo>
                <a:cubicBezTo>
                  <a:pt x="869294" y="3244633"/>
                  <a:pt x="869294" y="3244633"/>
                  <a:pt x="869294" y="3244633"/>
                </a:cubicBezTo>
                <a:cubicBezTo>
                  <a:pt x="869294" y="3134799"/>
                  <a:pt x="958346" y="3045747"/>
                  <a:pt x="1068180" y="3045747"/>
                </a:cubicBezTo>
                <a:cubicBezTo>
                  <a:pt x="1068180" y="3045747"/>
                  <a:pt x="1068180" y="3045747"/>
                  <a:pt x="1068180" y="3045747"/>
                </a:cubicBezTo>
                <a:lnTo>
                  <a:pt x="1068180" y="3045747"/>
                </a:lnTo>
                <a:close/>
              </a:path>
            </a:pathLst>
          </a:custGeom>
          <a:solidFill>
            <a:schemeClr val="bg1"/>
          </a:solidFill>
          <a:ln w="5640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8C4D2AD-FF76-EB71-C35E-5EEB6402F6DD}"/>
              </a:ext>
            </a:extLst>
          </p:cNvPr>
          <p:cNvSpPr txBox="1"/>
          <p:nvPr/>
        </p:nvSpPr>
        <p:spPr>
          <a:xfrm>
            <a:off x="23504876" y="22222784"/>
            <a:ext cx="48538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Take a picture to </a:t>
            </a:r>
            <a:b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download the full paper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9914D1C-CBCB-F8B0-69B8-4E50CAE03464}"/>
              </a:ext>
            </a:extLst>
          </p:cNvPr>
          <p:cNvCxnSpPr/>
          <p:nvPr/>
        </p:nvCxnSpPr>
        <p:spPr>
          <a:xfrm flipH="1">
            <a:off x="20702561" y="23413706"/>
            <a:ext cx="933136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1E063DC6-D353-5BE6-575F-4D4A6936FD76}"/>
              </a:ext>
            </a:extLst>
          </p:cNvPr>
          <p:cNvSpPr txBox="1"/>
          <p:nvPr/>
        </p:nvSpPr>
        <p:spPr>
          <a:xfrm>
            <a:off x="908774" y="838382"/>
            <a:ext cx="11561247" cy="2041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4400" b="1" dirty="0">
                <a:solidFill>
                  <a:srgbClr val="79314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Psychologically Healthy Workplaces, Wellbeing, &amp; Performance During COVID</a:t>
            </a: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Dr. Courtney Keim, Bellarmine University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C1CBA89-738B-28D2-919A-1CF3DA12D847}"/>
              </a:ext>
            </a:extLst>
          </p:cNvPr>
          <p:cNvCxnSpPr/>
          <p:nvPr/>
        </p:nvCxnSpPr>
        <p:spPr>
          <a:xfrm>
            <a:off x="29060775" y="9469183"/>
            <a:ext cx="14830425" cy="0"/>
          </a:xfrm>
          <a:prstGeom prst="line">
            <a:avLst/>
          </a:prstGeom>
          <a:ln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D4A055A-7739-7B22-CA6B-8D443BDF2CE0}"/>
              </a:ext>
            </a:extLst>
          </p:cNvPr>
          <p:cNvCxnSpPr>
            <a:cxnSpLocks/>
          </p:cNvCxnSpPr>
          <p:nvPr/>
        </p:nvCxnSpPr>
        <p:spPr>
          <a:xfrm>
            <a:off x="28972085" y="18516167"/>
            <a:ext cx="15185815" cy="0"/>
          </a:xfrm>
          <a:prstGeom prst="line">
            <a:avLst/>
          </a:prstGeom>
          <a:ln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phic 9" descr="Meeting with solid fill">
            <a:extLst>
              <a:ext uri="{FF2B5EF4-FFF2-40B4-BE49-F238E27FC236}">
                <a16:creationId xmlns:a16="http://schemas.microsoft.com/office/drawing/2014/main" id="{6C0F726D-8EB9-AF32-8678-B9293569E9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6410519" y="10812548"/>
            <a:ext cx="2377440" cy="237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843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E60693A-2565-2B7C-A0A7-0E2C87DB96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800" y="990600"/>
            <a:ext cx="14249400" cy="14249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19AB512-3674-5F4E-B170-1F580BBFB2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47996" y="7213598"/>
            <a:ext cx="11125204" cy="7416802"/>
          </a:xfrm>
          <a:prstGeom prst="rect">
            <a:avLst/>
          </a:prstGeom>
        </p:spPr>
      </p:pic>
      <p:pic>
        <p:nvPicPr>
          <p:cNvPr id="6" name="Picture 5" descr="Legacy shield">
            <a:extLst>
              <a:ext uri="{FF2B5EF4-FFF2-40B4-BE49-F238E27FC236}">
                <a16:creationId xmlns:a16="http://schemas.microsoft.com/office/drawing/2014/main" id="{E2F31C5E-448F-F49F-CF4B-BAF3DE02B7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34200" y="3917373"/>
            <a:ext cx="7772400" cy="1059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1019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793140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9297</TotalTime>
  <Words>572</Words>
  <Application>Microsoft Macintosh PowerPoint</Application>
  <PresentationFormat>Custom</PresentationFormat>
  <Paragraphs>88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Courtney Keim</dc:creator>
  <cp:lastModifiedBy>Zackary Ross</cp:lastModifiedBy>
  <cp:revision>2</cp:revision>
  <dcterms:created xsi:type="dcterms:W3CDTF">2023-03-02T19:31:48Z</dcterms:created>
  <dcterms:modified xsi:type="dcterms:W3CDTF">2026-09-15T16:17:22Z</dcterms:modified>
</cp:coreProperties>
</file>